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1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2.xml" ContentType="application/vnd.ms-office.inkAction+xml"/>
  <Override PartName="/ppt/tags/tag19.xml" ContentType="application/vnd.openxmlformats-officedocument.presentationml.tags+xml"/>
  <Override PartName="/ppt/ink/inkAction3.xml" ContentType="application/vnd.ms-office.inkAction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0" r:id="rId3"/>
    <p:sldId id="361" r:id="rId4"/>
    <p:sldId id="362" r:id="rId5"/>
    <p:sldId id="367" r:id="rId6"/>
    <p:sldId id="347" r:id="rId7"/>
    <p:sldId id="307" r:id="rId8"/>
    <p:sldId id="265" r:id="rId9"/>
    <p:sldId id="353" r:id="rId10"/>
    <p:sldId id="363" r:id="rId11"/>
    <p:sldId id="364" r:id="rId12"/>
    <p:sldId id="352" r:id="rId13"/>
    <p:sldId id="344" r:id="rId14"/>
    <p:sldId id="366" r:id="rId15"/>
    <p:sldId id="356" r:id="rId16"/>
    <p:sldId id="357" r:id="rId17"/>
    <p:sldId id="335" r:id="rId18"/>
    <p:sldId id="345" r:id="rId19"/>
    <p:sldId id="346" r:id="rId20"/>
    <p:sldId id="371" r:id="rId21"/>
    <p:sldId id="329" r:id="rId22"/>
    <p:sldId id="274" r:id="rId23"/>
    <p:sldId id="315" r:id="rId24"/>
    <p:sldId id="264" r:id="rId25"/>
    <p:sldId id="266" r:id="rId26"/>
    <p:sldId id="267" r:id="rId27"/>
    <p:sldId id="324" r:id="rId28"/>
    <p:sldId id="269" r:id="rId29"/>
    <p:sldId id="271" r:id="rId30"/>
    <p:sldId id="322" r:id="rId31"/>
    <p:sldId id="287" r:id="rId32"/>
    <p:sldId id="328" r:id="rId33"/>
    <p:sldId id="317" r:id="rId34"/>
    <p:sldId id="278" r:id="rId35"/>
    <p:sldId id="256" r:id="rId36"/>
    <p:sldId id="286" r:id="rId37"/>
    <p:sldId id="273" r:id="rId38"/>
    <p:sldId id="372" r:id="rId39"/>
    <p:sldId id="373" r:id="rId40"/>
    <p:sldId id="272" r:id="rId41"/>
    <p:sldId id="281" r:id="rId42"/>
    <p:sldId id="374" r:id="rId43"/>
    <p:sldId id="270" r:id="rId44"/>
    <p:sldId id="415" r:id="rId45"/>
    <p:sldId id="412" r:id="rId46"/>
    <p:sldId id="416" r:id="rId47"/>
    <p:sldId id="414" r:id="rId48"/>
    <p:sldId id="400" r:id="rId49"/>
    <p:sldId id="396" r:id="rId50"/>
    <p:sldId id="401" r:id="rId51"/>
    <p:sldId id="406" r:id="rId52"/>
    <p:sldId id="408" r:id="rId53"/>
    <p:sldId id="411" r:id="rId54"/>
    <p:sldId id="417" r:id="rId55"/>
    <p:sldId id="418" r:id="rId56"/>
    <p:sldId id="419" r:id="rId57"/>
    <p:sldId id="275" r:id="rId58"/>
    <p:sldId id="330" r:id="rId59"/>
    <p:sldId id="259" r:id="rId60"/>
    <p:sldId id="284" r:id="rId61"/>
    <p:sldId id="420" r:id="rId62"/>
    <p:sldId id="319" r:id="rId63"/>
    <p:sldId id="337" r:id="rId64"/>
    <p:sldId id="339" r:id="rId65"/>
    <p:sldId id="320" r:id="rId66"/>
    <p:sldId id="309" r:id="rId67"/>
    <p:sldId id="323" r:id="rId68"/>
    <p:sldId id="327" r:id="rId69"/>
    <p:sldId id="421" r:id="rId70"/>
    <p:sldId id="305" r:id="rId71"/>
    <p:sldId id="422" r:id="rId72"/>
    <p:sldId id="423" r:id="rId73"/>
    <p:sldId id="424" r:id="rId74"/>
    <p:sldId id="358" r:id="rId75"/>
    <p:sldId id="425" r:id="rId76"/>
    <p:sldId id="350" r:id="rId77"/>
    <p:sldId id="397" r:id="rId78"/>
    <p:sldId id="368" r:id="rId79"/>
    <p:sldId id="426" r:id="rId80"/>
    <p:sldId id="313" r:id="rId81"/>
    <p:sldId id="427" r:id="rId82"/>
    <p:sldId id="428" r:id="rId83"/>
    <p:sldId id="429" r:id="rId84"/>
    <p:sldId id="341" r:id="rId85"/>
    <p:sldId id="430" r:id="rId86"/>
    <p:sldId id="431" r:id="rId87"/>
    <p:sldId id="289" r:id="rId88"/>
    <p:sldId id="291" r:id="rId89"/>
    <p:sldId id="432" r:id="rId90"/>
    <p:sldId id="433" r:id="rId91"/>
    <p:sldId id="434" r:id="rId92"/>
    <p:sldId id="295" r:id="rId93"/>
    <p:sldId id="296" r:id="rId94"/>
    <p:sldId id="299" r:id="rId95"/>
    <p:sldId id="314" r:id="rId96"/>
    <p:sldId id="304" r:id="rId97"/>
    <p:sldId id="312" r:id="rId98"/>
    <p:sldId id="435" r:id="rId99"/>
    <p:sldId id="436" r:id="rId100"/>
    <p:sldId id="355" r:id="rId101"/>
    <p:sldId id="310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300" r:id="rId110"/>
    <p:sldId id="351" r:id="rId111"/>
    <p:sldId id="444" r:id="rId112"/>
    <p:sldId id="445" r:id="rId113"/>
    <p:sldId id="446" r:id="rId114"/>
    <p:sldId id="447" r:id="rId115"/>
    <p:sldId id="342" r:id="rId116"/>
    <p:sldId id="306" r:id="rId117"/>
    <p:sldId id="338" r:id="rId118"/>
    <p:sldId id="448" r:id="rId119"/>
    <p:sldId id="449" r:id="rId120"/>
    <p:sldId id="321" r:id="rId121"/>
    <p:sldId id="450" r:id="rId122"/>
    <p:sldId id="325" r:id="rId123"/>
    <p:sldId id="451" r:id="rId124"/>
    <p:sldId id="452" r:id="rId125"/>
    <p:sldId id="331" r:id="rId126"/>
    <p:sldId id="453" r:id="rId127"/>
    <p:sldId id="454" r:id="rId128"/>
    <p:sldId id="332" r:id="rId129"/>
    <p:sldId id="288" r:id="rId130"/>
    <p:sldId id="290" r:id="rId131"/>
    <p:sldId id="297" r:id="rId132"/>
    <p:sldId id="455" r:id="rId133"/>
    <p:sldId id="456" r:id="rId134"/>
    <p:sldId id="457" r:id="rId135"/>
    <p:sldId id="458" r:id="rId136"/>
    <p:sldId id="268" r:id="rId137"/>
    <p:sldId id="459" r:id="rId138"/>
    <p:sldId id="460" r:id="rId139"/>
    <p:sldId id="461" r:id="rId140"/>
    <p:sldId id="462" r:id="rId141"/>
    <p:sldId id="463" r:id="rId142"/>
    <p:sldId id="464" r:id="rId143"/>
    <p:sldId id="465" r:id="rId144"/>
    <p:sldId id="466" r:id="rId145"/>
    <p:sldId id="467" r:id="rId146"/>
    <p:sldId id="468" r:id="rId147"/>
    <p:sldId id="469" r:id="rId148"/>
    <p:sldId id="470" r:id="rId149"/>
    <p:sldId id="471" r:id="rId150"/>
    <p:sldId id="472" r:id="rId151"/>
    <p:sldId id="473" r:id="rId152"/>
    <p:sldId id="474" r:id="rId153"/>
    <p:sldId id="475" r:id="rId154"/>
    <p:sldId id="476" r:id="rId155"/>
    <p:sldId id="302" r:id="rId156"/>
    <p:sldId id="334" r:id="rId157"/>
    <p:sldId id="277" r:id="rId158"/>
    <p:sldId id="477" r:id="rId159"/>
    <p:sldId id="478" r:id="rId160"/>
    <p:sldId id="282" r:id="rId161"/>
    <p:sldId id="311" r:id="rId162"/>
    <p:sldId id="479" r:id="rId163"/>
    <p:sldId id="480" r:id="rId164"/>
    <p:sldId id="283" r:id="rId165"/>
    <p:sldId id="481" r:id="rId166"/>
    <p:sldId id="482" r:id="rId167"/>
    <p:sldId id="316" r:id="rId168"/>
    <p:sldId id="483" r:id="rId169"/>
    <p:sldId id="484" r:id="rId170"/>
    <p:sldId id="485" r:id="rId171"/>
    <p:sldId id="486" r:id="rId172"/>
    <p:sldId id="336" r:id="rId173"/>
    <p:sldId id="487" r:id="rId174"/>
    <p:sldId id="488" r:id="rId175"/>
    <p:sldId id="489" r:id="rId176"/>
    <p:sldId id="490" r:id="rId177"/>
    <p:sldId id="491" r:id="rId178"/>
    <p:sldId id="492" r:id="rId179"/>
    <p:sldId id="493" r:id="rId180"/>
    <p:sldId id="494" r:id="rId181"/>
    <p:sldId id="495" r:id="rId182"/>
    <p:sldId id="308" r:id="rId183"/>
    <p:sldId id="496" r:id="rId184"/>
    <p:sldId id="497" r:id="rId185"/>
    <p:sldId id="498" r:id="rId186"/>
    <p:sldId id="499" r:id="rId187"/>
    <p:sldId id="500" r:id="rId188"/>
    <p:sldId id="333" r:id="rId189"/>
    <p:sldId id="501" r:id="rId190"/>
    <p:sldId id="502" r:id="rId191"/>
    <p:sldId id="503" r:id="rId192"/>
    <p:sldId id="504" r:id="rId193"/>
    <p:sldId id="505" r:id="rId194"/>
    <p:sldId id="506" r:id="rId195"/>
    <p:sldId id="507" r:id="rId196"/>
    <p:sldId id="508" r:id="rId197"/>
    <p:sldId id="509" r:id="rId198"/>
    <p:sldId id="510" r:id="rId199"/>
    <p:sldId id="511" r:id="rId200"/>
    <p:sldId id="512" r:id="rId201"/>
    <p:sldId id="513" r:id="rId202"/>
    <p:sldId id="514" r:id="rId203"/>
    <p:sldId id="515" r:id="rId204"/>
    <p:sldId id="516" r:id="rId205"/>
    <p:sldId id="517" r:id="rId206"/>
    <p:sldId id="276" r:id="rId207"/>
    <p:sldId id="518" r:id="rId208"/>
    <p:sldId id="519" r:id="rId209"/>
    <p:sldId id="520" r:id="rId2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4-22T12:35:06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5913">
    <iact:property name="dataType"/>
    <iact:actionData xml:id="d0">
      <inkml:trace xmlns:inkml="http://www.w3.org/2003/InkML" xml:id="stk0" contextRef="#ctx0" brushRef="#br0">16651 13511 0,'0'0'175,"18"0"-158,-1 0-1,19 0-8,-19 0 0,1 0 4,17 0-8,18 0 3,18 0 3,-18 0-3,17 0 2,-35 0-1,1 0-2,-1 0 4,0 0-2,36 0-2,-71 0 2,53 0 2,-36 0-4,-17 0 11,18 0-2,17 0-7,-35 0 1,18 0 7,0 0-9,17 0 4,18 0-6,-36 0 7,1 0-6,17 0 3,1 0-2,-19 0 1,1 0 0,17 0 0,-17 0-2,17 0 4,-17 18-2,17-18-2,-17 0 4,-1 0-2,36 0-1,-18 0 2,-17 0-2,17 0 2,18 0-1,-35 0-2,0 0 3,-1 0 0,1 0-2,17 0 2,-17 0 1,-18 0-6,35 0 14,-17 0-9,-1 0 12,1 0-11,0 0 13,-18 18-6,35-1-11,0-17 4,-35 0-4,18 0 2,17 0 2,-17 0-3,-1 0 0,36 0 2,35 0 0,-52 0 0,-1 0-2,-35 0 0,35 0 12,-17 0-13,0 0 34,-1 0-32,1 0 0,-18 0-2,53 0 5,0 0-6,-36 0 3,19 0 0,34 0 0,-52 0 0,-1 0 2,36 0-3,18 0 0,-53 0 3,17 0-2,-18 0-1,1 0 2,0 0 5,-18 0 2,35 0 96,-17 0-104</inkml:trace>
    </iact:actionData>
  </iact:action>
  <iact:action type="add" startTime="119997">
    <iact:property name="dataType"/>
    <iact:actionData xml:id="d1">
      <inkml:trace xmlns:inkml="http://www.w3.org/2003/InkML" xml:id="stk1" contextRef="#ctx0" brushRef="#br0">2364 15028 0,'-18'0'115,"18"0"-54,18 0-54,-1 0 7,19 0-11,-19 0 4,1 0 1,17 0 1,-17 0-1,35 0 0,-36 0-1,1 0 3,52 0-2,-17 0 0,0 0-1,-35 0 2,35 0-3,-36 0 4,1 0-2,-18 0-2,53 0 74,-53 0-71,53 0 0,-35 0-3,-18 0 3,35 0 0,0 0-2,-35 0 0,35 0 3,-17 0-2,-18 0 0,18 0 6,-1 0 2,19 0 0,-19 0-8,1 0 1,0 0 0,17 0-2,0 0 0,-35 0 1,53 0 2,-53 0 13,18 0-6,17 0-1,-35 0-9,53 0 2,-36 0-3,1 0 4,17 0-3,-17 0 0,0 0 3,17 0-2,-35 0-2,18 0 4,17 0 6,-35 0-9,35 0 17,-17 0-14,-1 0-5,1 0 7,0 0-7,-18 0 11,17 0 1,1 0-1,0 0-9,-18 0 0,35 0 3,18 0-3,-53 0 1,17 0-1,19 0 25,-36 0-23,17 0 1</inkml:trace>
    </iact:actionData>
  </iact:action>
  <iact:action type="add" startTime="123473">
    <iact:property name="dataType"/>
    <iact:actionData xml:id="d2">
      <inkml:trace xmlns:inkml="http://www.w3.org/2003/InkML" xml:id="stk2" contextRef="#ctx0" brushRef="#br0">6491 14922 0,'0'0'224,"0"0"-208,18 0 0,-1 0-8,19 0 0,-19 0-1,19 0 2,-1 0-1,-18 0 3,19 18-6,17-18 6,-18 18-6,-35-18 4,18 17 0,-1-17 31,19 0-32,34 0-2,-52 0 2,17 0 2,53 0-5,-53 0 6,-17 0-3,17 0 0,-35 0-3,18 0 6,0 0-5,-1 0 1,36 0 2,0 0 0,18 0 0,17-35-4,0 35 6,-17 0-3,-18 0 1,-1 0-5,-34 0 6,17 0-2,-17 0-2,-18 0 3,35 0 0,-17 0 29,0 0-5,-1 0-23,1 0-4,-18 0 1,17 0 2,1 0 0,0 0-2,-1 0 1,1 0 4,0 0-9,-18 0 6,17 0 1,1 0-5,0 0 5,-1 0 13,19 0-15,-36 53 208,0-53-208</inkml:trace>
    </iact:actionData>
  </iact:action>
  <iact:action type="add" startTime="125701">
    <iact:property name="dataType"/>
    <iact:actionData xml:id="d3">
      <inkml:trace xmlns:inkml="http://www.w3.org/2003/InkML" xml:id="stk3" contextRef="#ctx0" brushRef="#br0">10971 15081 0,'18'0'256,"0"0"-176,-1 0-68,19 0-5,-36 0-2,17 0 6,1 0 5,-1 0-11,-17 0 2,18 0 9,0-17 2,-1 17 13,1 0-22,0 0-1,-1 0 7,-17 0-8,71-36 2,-53 36-1,-1 0-1,1 0 1,-1 0 4,1 0-6,17 0 1,-17 0 0,53 0 4,-36 0-5,-18 0 3,1 0 7,0 0-8,-1 0-1,-17 0 1,53 0 1,-35 0-3,0 0 4,-1 0-2,36 0-1,-18 0 0,18 0 1,0 0 1,0 0-2,35 0 2,18 0-2,-71 0 5,18 0-6,0 0 1,35 0 1,-70 0-1,0 0 2,17 0 1,-35 0-4,18 0 9,-1 0 3,1 0-2,0 0-10,17 0 4,-35 0-3,18 0 0,34 0 10,-52 0-9,18-35 0,0 35-1,-1 0 2,1 0-2,0 0 246</inkml:trace>
    </iact:actionData>
  </iact:action>
  <iact:action type="add" startTime="128745">
    <iact:property name="dataType"/>
    <iact:actionData xml:id="d4">
      <inkml:trace xmlns:inkml="http://www.w3.org/2003/InkML" xml:id="stk4" contextRef="#ctx0" brushRef="#br0">19121 15064 0,'0'0'128,"-53"0"-75,53 0-50,-53 0 5,35 0 0,-17 0 1,17 0-1,-17 0 0,17 17 0,-17 1-1,35-18 0,-35 0 2,17 0-2,18 0 2,-18 0-1,1 0 0,-1 0-1,-17 0 2,0 0-1,-1 0 0,1 0 2,-18 0-4,0 0 1,36 18 2,-19-18-1,19 0 0,-1 0 23,0 0-23,1 0 17,17 0 6,-36 0-22,1-18-1,18-17 0,17 35 0,-36-36 0,1 1 0,0 17-1,35 1 2,0-1-1,-36-17 0,36 17-1,-17 1 4,-1-1-5,18 0 2,0-35 10,0 18-13,0 17 3,-17-34 2,-1 16-2,18 19 0,0 17-1,0-18 2,0-35-1,0 53-1,-18-35 3,18 17-3,0-17 0,0 17 2,0 1 1,0-1-6,0-17 8,0 17-7,0-35 3,0 18 2,0 35-4,0-18 1,0-17 4,0 35-5,0-18 3,0 1 5,0-1 4,0 18-11,0-35 3,0 17-2,0-17-1,0-18-1,18 35 4,-18-17 5,0 17-7,35 1 1,-17-1 1,-1-17-6,-17 35 4,0-18 1,53-17 2,-35 17-4,0 1-2,17-19 8,-17 19-7,17-19 2,-18 36-1,19 0 1,-36-17-2,53 17 5,-53 0-5,17-18 1,19 18 12,-36 0-13,35-18 1,-18 1 3,1 17-3,0 0 9,-1 0-8,1 0 15,-18 0-14,18 0-1,17 0-1,0 0 1,18 0 0,-18 0 0,-35 0 1,53 0-1,-35 0-1,17 0 1,-17 0 1,0 0-1,-1 0-1,1 0 2,17 0 7,-17 0-8,17 0 15,-35 0-14,53 17-1,-18-17 3,-35 0-7,53 36 4,-18-19 1,-17-17-1,35 53 0,-35-35-1,17 0 4,-17-1-4,-1 1 2,1-18 7,-18 0-3,35 35 3,-17-17-7,-18-1-2,35-17 2,-17 18-1,-1 17 8,1-35-7,0 18 1,-1 0 2,-17 17 8,0-17-16,18 17 23,-1-35-21,-17 35 3,0-17-1,0-18 2,18 17-2,-18 1 4,0 0-6,0-1 1,0 1 8,0 0 2,0-1-8,0 18-1,0-17-2,0 17 4,0 18-2,0-35 1,0 17-4,0 1 4,0-19 0,0 18-1,0-17-2,0-18 3,0 35 22,0-17-19,0-18-7,0 18 10,0 35-2,0-53 7,0 17-5,0 18 1,0-35-8,-35 53 2,17-17-4,18-36 3,-17 35-2,-1-17 1,-17-1 2,17 1-3,-17 17 40,17-17-35,0-1-8,1 1 5,-18 0-1,-1 35 2,1-36-5,35 1 4,-18-18-2,1 0 1,-19 0 3,19 0-6,-1 0 86,18 18-78,-53-1-1,0 18-8,53-35 5,-35 18-2,17-18 2,1 0-2,-1 0 76,0 0-75,-34 0-2,34 0 1,0 0 2,-17 0 1</inkml:trace>
    </iact:actionData>
  </iact:action>
  <iact:action type="add" startTime="147713">
    <iact:property name="dataType"/>
    <iact:actionData xml:id="d5">
      <inkml:trace xmlns:inkml="http://www.w3.org/2003/InkML" xml:id="stk5" contextRef="#ctx0" brushRef="#br0">15117 15134 0,'0'0'47,"35"0"129,-18 0-166,36 18-4,-53-1 5,18-17-5,17 0 1,-35 0 2,18 0-1,35 0 3,53 0-7,-53 0 8,-1 0-5,1 0-1,71 0 1,-36 18 3,-35 0-3,0-1 0,17 19 3,1-1-2,-36-35 0,36 0-2,-36 0 4,0 0-2,36 0-1,17 0 2,-17 0-3,-18 0 4,-36 0-4,54 0 4,-36 0-3,-17 0 0,17 0 2,0 0-1,-17 0 2,0 0-3,17 0 8,-35 0-7,53 0-1,-53 0 1,35 0 0,-17 0 0,17 0 2,18 0-2,-35 0-2,-1 0 2,18 0 2,18 0-3,-35 0 0,0 0 3,17 0-4,-17 0 4,34 0-2,-34 0 0,-18 0-1,53 0 0,0 0 2,-53 0-1,35 0 2,-17 0-5,-18 0 8,17-18-8,19 18 3,-36 0-2,35 0 4,-17 0-3,35-17 2,0 17-1,-36 0 0,18-18 0,-17 0-2,0 18 4,-1 0 14,1 0-8,0 0 14,-18 0 179,35 0-185,88-17-23,-52-19 14,-53 36-13,17-17 4,-17-1 1</inkml:trace>
    </iact:actionData>
  </iact:action>
  <iact:action type="add" startTime="150082">
    <iact:property name="dataType"/>
    <iact:actionData xml:id="d6">
      <inkml:trace xmlns:inkml="http://www.w3.org/2003/InkML" xml:id="stk6" contextRef="#ctx0" brushRef="#br0">19897 15169 0,'-18'-17'160,"36"17"-128,35 0-24,-36 0 0,1 0-1,70 0 2,-53 0-1,1 0 0,17 0 0,-1 0 0,1 0-1,18 0 4,-36 0-6,18 0 7,53 0-6,-53 0 1,0-18 0,-53 18 2,53 0 0,-36 0-1,-17 0-2,71 0 4,-71 0-3,35-17 0,-17 17 3,-1 0-2,36-53-2,18 53 2,-1-18 0,-17 0 0,-35 18 0,0 0 0,-1 0 30,19 0-6,-19-17-25,18-1 18,-35 0-18</inkml:trace>
    </iact:actionData>
  </iact:action>
  <iact:action type="add" startTime="189873">
    <iact:property name="dataType"/>
    <iact:actionData xml:id="d7">
      <inkml:trace xmlns:inkml="http://www.w3.org/2003/InkML" xml:id="stk7" contextRef="#ctx0" brushRef="#br0">15381 15311 0,'0'-18'128,"18"18"-64,-18 0-49,17 0-6,19 0 18,-19 0-23,1 0 5,0 0-1,17 0 0,-18 0 0,1 0 0,17 0 2,36 0-4,-18 0 4,-53 0-4,35 0 4,18 0-1,-53 0-4,18 0 3,-1 0 0,19 0-1,-19 0 2,1 0 2,17 0-4,0 0-2,18 0 6,-17 0-4,52 0 1,-53 0 0,18 0 0,-18 0 0,-17 0 0,17 0 0,-17 0 0,0 0 0,17 0 1,0 0-2,36 0 1,-18 0 0,17 0 1,36 0-3,0 0 5,-71 0-7,18 0 8,18 0-6,-36 0 2,-18 0-2,19 0 4,-19 0-2,54 0-2,-36 0 4,18 0-2,0 0 0,-18 0-2,-17 0 2,35 0 2,-18 0-4,18 0 4,-18 0-2,-17 0 0,0 0-1,-18 0 9,53 0 17,-18 0-27,-35 0 3,53 0 0,17 0-3,-34 0 4,16 0-2,-16 0 0,-19 0-2,36 0 4,0-35-2,-35 35-2,0-36 4,-1 19-2,18 17 16,-17 0-17,0 0 0,17 0 2,0 0-1,-17 0 0,17 0-1,-17 0 5,-1 0-6,-17 0 9,53 0 2,-35 0-9,0 0 16,-1 0-16,1 0 1,0 0-2,-1 0-1,1 0 12,17 0-10,-17 0-1,-18 0 1,35 0 0,0-18 1,-35 18-2,71 0 2,-18 0-3,53-18 2,-71 18 4,35-17-6,1 17 0,0-35 4,-36 35-2,-18 0-2,19 0 3,17-18 0,-53 18-2,17 0 2,19 0-2,-19 0 2,1 0-1,52-18-2,-52 18 4,35 0 4,-53 0-5,18 0 0,17 0-2,-35 0 0,18 0 11,-1 0 63,18 0-75,-17 0 4,17 0-4,1 0 2,-19 0 0,1 0-1,0 0 9,-1 0-8,1 0 1,-1 0-1,-17 0 0,71 0-1,-71 0 2,53 0 10,-35 0-9,-18 0-4,17 0 4,1 0 10,-1 0-6,1 0-6,17 0 0,-35 0 0,18 0 18,0 0-18,-18 0-2,35 0 139,-17 0-137,-18 0 0,17 0 7,1 0 1,0 0-7,-18 0-1,17 0 8,18 0-8,-17 0 0,0 0 0,-1 0 3,19 0 1,-19 0-3,1 0 4,0 0-10,17 0 7,-18 0-4,1 0 1,53 0 2,-36 0-1,88 0-1,-70 0 1,36 0 0,-37 0 1,-34 0 1,53 0-4,-54 0 2,1 0 0,0 0 0,17 0 0,-18 0 0,19 0 0,17 0 0,35-17 0,-18-1 0,19-17-1,-36 35 1,17 0 0,-52-18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4-22T13:41:17.8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4492">
    <iact:property name="dataType"/>
    <iact:actionData xml:id="d0">
      <inkml:trace xmlns:inkml="http://www.w3.org/2003/InkML" xml:id="stk0" contextRef="#ctx0" brushRef="#br0">12047 7796 0,'-35'18'95,"35"-18"-86,-53 88-2,0 18 4,18 0-5,-18-53 1,18 0 2,-1 0 1,-16 0-2,34-18-2,18-18 2,-18 1 0,1 0 34,17-1-31,-18 1-6,18 0 6,-18 35-9,1-36 10,-1 1-7,0 17 10,18 0-7,0-17 0,-35 0 0,18 35 0,17-36 1,-18-17-2,18 18 10,-18 35-10,-35 17 1,53-52 1,-35 0-1,17 35-1,-34-1 2,52-34 0,0-18-3,-18 0 44</inkml:trace>
    </iact:actionData>
  </iact:action>
  <iact:action type="add" startTime="65532">
    <iact:property name="dataType"/>
    <iact:actionData xml:id="d1">
      <inkml:trace xmlns:inkml="http://www.w3.org/2003/InkML" xml:id="stk1" contextRef="#ctx0" brushRef="#br0">12700 8026 0,'-18'35'31,"18"-35"-23,-70 53 3,35-18-3,-1 0-3,36-17 4,-35 35-2,-36 35 1,54-53 1,-71 54-1,70 34 0,-53-17 2,54-53-4,-1 17 1,-17-34 5,35-19-6,-18 19 4,18-19-6,-17-17 4,17 36 9,0-19-9,-18-17 1,0 35 7,1-17-10</inkml:trace>
    </iact:actionData>
  </iact:action>
  <iact:action type="add" startTime="66435">
    <iact:property name="dataType"/>
    <iact:actionData xml:id="d2">
      <inkml:trace xmlns:inkml="http://www.w3.org/2003/InkML" xml:id="stk2" contextRef="#ctx0" brushRef="#br0">13123 8043 0,'0'36'6,"0"-19"2,0 1 0,0 17 0,-17-17-1,-36 70 3,35-88-3,0 53 0,1-18 1,-71 36 0,70-36 2,-17 53-2,17-35-2,0-35 3,1 17-2,-1-17 5,1 17-8,17-35 4,0 18 0,0-1 0,-36 1 0,36 17 0,-17 0 0,-36 18 0,35-53 0,18 36 2,0-1-4,-18-17 2,18-1 1,-17 1-2,-1-1 1,18 19 0,0-19 2,0 1 13,-17 0-6,17-1-10,-18 36 0,-17-18 1,17 1 3,0 34-2,1-52 109,17-18-103</inkml:trace>
    </iact:actionData>
  </iact:action>
  <iact:action type="add" startTime="67616">
    <iact:property name="dataType"/>
    <iact:actionData xml:id="d3">
      <inkml:trace xmlns:inkml="http://www.w3.org/2003/InkML" xml:id="stk3" contextRef="#ctx0" brushRef="#br0">13705 8149 0,'0'18'47,"0"35"-38,-17-18 0,17 18-3,-53 0 3,53-18-1,-18 0 0,-17 36 0,35-36 0,-35 18 1,17 18 1,-17-36-4,17 53 4,0-35-4,18-35 3,-17 35-2,17-36-1,0 1 4,-18-18-3,18 35 2,-17-17-2,17-1 9,0 1-7,-18 17-1,18-35-1,-18 53 2,1 0-1,17-35 0,-18 17-1,18 0 2,-18 18-2,1-35 2,-1 0 0,18-1-4,0-17 11,0 18-8,-35 17 2,17-17-2,1 17 0,-1 0-2,0 71 4,1-53-2,17-35 0,-36 17-1</inkml:trace>
    </iact:actionData>
  </iact:action>
  <iact:action type="add" startTime="68800">
    <iact:property name="dataType"/>
    <iact:actionData xml:id="d4">
      <inkml:trace xmlns:inkml="http://www.w3.org/2003/InkML" xml:id="stk4" contextRef="#ctx0" brushRef="#br0">14446 8008 0,'-17'35'8,"17"-17"-1,0 0 2,0-18 15,0 17-8,-36 36 1,36-35-10,-35 35 1,35-36 1,0 54 1,0-53-4,-18 34 1,18-34 2,-35 35-2,17-18 1,1 53-1,17-17 4,-35-18-5,17-18 2,-17 36 4,35-54-5,0 36 5,-18 0-6,18-35 1,-35 0 9,17-1-9,18 1 3,0-18-4,-18 35 2,18 0 2,-17-17-3,17 0 2,0 17-1,-18-17-1,18-1 51,-17 18-52,17-17 1,0 17 8,-18 18-13,-17 36 10,35-37-7,-36 1 1,19-17 4,17-36-3,-18 35 2,18-17-3,0-18 227,0 17-225,0 1 2,-18-1 67</inkml:trace>
    </iact:actionData>
  </iact:action>
  <iact:action type="add" startTime="70197">
    <iact:property name="dataType"/>
    <iact:actionData xml:id="d5">
      <inkml:trace xmlns:inkml="http://www.w3.org/2003/InkML" xml:id="stk5" contextRef="#ctx0" brushRef="#br0">15152 7832 0,'0'35'8,"0"0"0,0 18 0,0 0 1,0 0-3,0-18 2,0 18 2,0-18-4,0 18 2,-35 18 0,-1 17 0,-34 18 0,52-53 0,0 17 0,-17 36 0,-35 0 2,34 0-3,19-36 2,-1-52-2,18 0 0,0 17 41,0-35-40,-18 35 0,18-17 1,-17 35 0,17-18-1,-18 0 0,18-35-2,-18 18 2,18 0 10,0-1-12,0 1 2,-17 0 24</inkml:trace>
    </iact:actionData>
  </iact:action>
  <iact:action type="add" startTime="71156">
    <iact:property name="dataType"/>
    <iact:actionData xml:id="d6">
      <inkml:trace xmlns:inkml="http://www.w3.org/2003/InkML" xml:id="stk6" contextRef="#ctx0" brushRef="#br0">15963 7990 0,'-17'36'8,"-1"-1"0,18-17 4,-18 17-7,-17 0 4,35-17-4,-35 52 4,17-17 0,-35 18-1,0 70-1,36-88 1,-19 35-1,19 36 1,-36-19 0,17 1 0,19-35 0,17-54 0,-18 19 0,18-19 1,0 1-1,-35 0-1,17 52 2,18-17 0,-17 0 0,-19 35-2,19-53 3,-1 1-6,18-36 4,0 35 2,0-17-4,0-18 90,0 53-85,-18 35-5,-17-53 2,35-17-1,0-1 2</inkml:trace>
    </iact:actionData>
  </iact:action>
  <iact:action type="add" startTime="72536">
    <iact:property name="dataType"/>
    <iact:actionData xml:id="d7">
      <inkml:trace xmlns:inkml="http://www.w3.org/2003/InkML" xml:id="stk7" contextRef="#ctx0" brushRef="#br0">16616 8202 0,'-18'18'79,"18"-18"-71,-17 53 7,-1 35-14,-17 35 7,17-17 0,-35 0 0,18 0 0,17-18 0,1-17 2,-1-1-4,0 1 3,1 34-2,17-87 1,-18 35 1,18-18-1,0-35 0,-18 53-1,18-35 18,-17 0-9,17-1-8,-18 1 16</inkml:trace>
    </iact:actionData>
  </iact:action>
  <iact:action type="add" startTime="73464">
    <iact:property name="dataType"/>
    <iact:actionData xml:id="d8">
      <inkml:trace xmlns:inkml="http://www.w3.org/2003/InkML" xml:id="stk8" contextRef="#ctx0" brushRef="#br0">17145 8273 0,'0'0'15,"0"35"3,0 18-12,0 0 4,0 17-3,0 1 0,0 17 3,0-17-2,-18-1 0,1 1 0,-19-1-1,36-17 0,-35 35 2,18-35-2,17 0 4,0 0-5,-18 18 6,-17-54-8,17 36 6,0-35-3,18 17 1</inkml:trace>
    </iact:actionData>
  </iact:action>
  <iact:action type="add" startTime="74299">
    <iact:property name="dataType"/>
    <iact:actionData xml:id="d9">
      <inkml:trace xmlns:inkml="http://www.w3.org/2003/InkML" xml:id="stk9" contextRef="#ctx0" brushRef="#br0">17762 7920 0,'0'17'14,"0"-17"-4,0 18-3,0 17 1,0 18-1,0-35 1,0 53-1,0-36 2,0 35 0,0 54 1,0-36-6,0-17 8,0 17-6,-17-18 0,17-34 4,0-36-3,0 17 0,-18 1 3,18 0-3,0-18 1,0 17-1,0 1 3,0 17-2,-18 0-2,18 18 2,0-53 0</inkml:trace>
    </iact:actionData>
  </iact:action>
  <iact:action type="add" startTime="117616">
    <iact:property name="dataType"/>
    <iact:actionData xml:id="d10">
      <inkml:trace xmlns:inkml="http://www.w3.org/2003/InkML" xml:id="stk10" contextRef="#ctx0" brushRef="#br0">14446 9490 0,'-17'0'436,"17"17"-424,0-17-8,0 18 17,0 0-16,0-1 0,0-17 4,0 18-1,0 0 0,0-1 2,0 18-3,0-17 17,0 0 8,0-1-26,0 1 6,0 17-6,0 18 4,0-35-6,0-1 4,0 1 1,0 17 0,0-17 0,0 0-1,0-1 70,0 1-71,0 0 1,0-1 11,0 1 60,0 0-70,0-1 14,0 1-14,0-1-2,0 1 24,0-18-23,0 35 3,17-17-6,-17-18 3,18 53-1,0-18 3,-18-35-4,0 71 2,0-54 0,0-17 0,17 18 12,1 0-6,-18-18 0,0 17-4,17 19-2,-17-36-2,0 35 2,36 0 2,-19-17-4,19-18 12,-19 0-10,1 17 0,-18 1-1,0 0 2,0-18 37,35 53-37,-35-36 0,0-17 6,53 36-6,-53-19-2,0 1 9,0-18 0,18 17-7,-18 1 13,17 17-14,1-17 2,0 0 5,-18-18-7,0 17 2,17 19 5,-17-36-9,18 17 19,0 1-10,-18-1 2,17 1-9,18 0 1,-17-18-3,-18 35 66,0-35-63,0 18-1,18 17 23,-18-35-23</inkml:trace>
    </iact:actionData>
  </iact:action>
  <iact:action type="add" startTime="120052">
    <iact:property name="dataType"/>
    <iact:actionData xml:id="d11">
      <inkml:trace xmlns:inkml="http://www.w3.org/2003/InkML" xml:id="stk11" contextRef="#ctx0" brushRef="#br0">15875 9278 0,'0'18'160,"0"-1"-151,0 54-2,-35-36 2,35 18-3,-18 0 2,18-18 2,-18-17-2,18 0-2,-17 17 2,17-35 1,-35 53 8,17-36-9,18 1 0,0 0-1,-18-1 0,1 1 2,17 17 0,-18 0-2,0 18 2,18-53-3,-17 53 2,17-35 4,-18 0-8,0-1 14,1 19-3,-1-19-8,18 1 3,-18 17 6,1-35-8,-1 53-1,-17-18 2,17-17-1,1 0-2,-1 17 19,18-18-18,-18-17 2,1 36 0,-36 17-3,53-36 2,0-17 0,-18 18 2,1 0 0,-1-1-5,0 18 3,18-17 2,-17 0 29,-19-18-17,36 17-16,-35 36 0,17-35 4,-17 17-2,0 1-2,35-1 3,-18-35 0,-17 17-3,35-17 3,-53 53 0,35-35-1,1-18 30,-19 35-26,1 1-7,18-19 3,-1 1 2,0-1-4,1 1 1</inkml:trace>
    </iact:actionData>
  </iact:action>
  <iact:action type="remove" startTime="157542">
    <iact:property name="style" value="instant"/>
    <iact:actionData xml:id="d12" ref="#d0"/>
    <iact:actionData xml:id="d13" ref="#d1"/>
    <iact:actionData xml:id="d14" ref="#d2"/>
    <iact:actionData xml:id="d15" ref="#d3"/>
    <iact:actionData xml:id="d16" ref="#d4"/>
    <iact:actionData xml:id="d17" ref="#d5"/>
    <iact:actionData xml:id="d18" ref="#d6"/>
    <iact:actionData xml:id="d19" ref="#d7"/>
    <iact:actionData xml:id="d20" ref="#d8"/>
    <iact:actionData xml:id="d21" ref="#d9"/>
    <iact:actionData xml:id="d22" ref="#d10"/>
    <iact:actionData xml:id="d23" ref="#d11"/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0-04-22T13:51:44.7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795">
    <iact:property name="dataType"/>
    <iact:actionData xml:id="d0">
      <inkml:trace xmlns:inkml="http://www.w3.org/2003/InkML" xml:id="stk0" contextRef="#ctx0" brushRef="#br0">13988 6773 0,'0'0'160,"70"0"-152,1 0-1,-18 0 2,35 0 2,35 0-6,1 0 4,35 0 1,-71 0-5,0 0 3,-53 0 1,53 0-3,-70 0 4,17 0-4,18 0 3,-17 0-2,69 0 2,-87 0-2,53 0 1,-54 0 3,18 0 0,1 0 0,17 0-6,-36 0 5,1 0-6,17 0 5,-17 0-1,-1 0-1,1 0 1,0 0 2,-1 0-4,1 0 4,17 0-4,-17 0 2,0 0 0,-1 0 0,54 0 0,-36 18 0,-17-18 1,17 18 0,18-18-2,-18 0 2,18 0-2,-18 0 0,1 0 2,-36 0-2,35 0 5,35 0-6,-70 0 0,71 0 4,-53 0-3,-1 0 2,19 0-3,-36 0 2,17 0 2,36 0 83,18 0-85,-18 0 2,70 0-5,1 0 1,-36 0 5,0 0-6,-17 0 3,-1 35 1,-52-35 1,17 18-4,-35-18 1,18 17 2,17-17 71,-17 0-73,-1 0 2,18 0-1,18 18 0,0-1 1,-35-17-3,0 0 3,52 0 0,-52 0-3,-1 0 2,19 0 1,-1 0 0,18 18-2,-53-18 1,70 0 3,-52 18-7,35-18 5,-35 0-1,52 0 0,-35 17-1,-17-17 1,35 0 0,0 0 0,-18 0 1,1 0-1,16 0-1,-34 0 2,-18 0-1,35 0 2,-17 0-5,-18 0 11,18 0 19,17 0-21,-35 0-7,35 0 5,36 0-8,-1 0 5,-34 0-1,16 0 3,19 0-7,-18 0 9,0 36-10,-53-36 6,35 17-1,18-17-1,-53 0 2,35 0-1,18 0-1,-35 0 2,52 0-1,-34 0-1,34 0 3,-34 0-4,-1 0 5,-18 0 10,-17 0-12,36 0-1,-19 0 3,-17 0-7,18 0 15,0 0-6,-1 0 6,1 0-14,0 0 36,-1 0-26,-17 0 1,18 0 33,0 0-29,17-17 90,-18-1-105,1 18 6,17-18-5,1 1 5,-1 17-2,-35 0 223</inkml:trace>
    </iact:actionData>
  </iact:action>
  <iact:action type="add" startTime="11943">
    <iact:property name="dataType"/>
    <iact:actionData xml:id="d1">
      <inkml:trace xmlns:inkml="http://www.w3.org/2003/InkML" xml:id="stk1" contextRef="#ctx0" brushRef="#br0">8061 6244 0,'-18'0'96,"18"0"-79,0 18-5,-17-1-7,17 1 0,0 0 11,-18 52-15,0-34 7,18 34-1,-17-17 2,17-18-1,0 36 0,0-18-1,0-36 2,0 19-2,0-19 1,0 1 8,-18 0-8,18-1 16,0 1-8,0 17 1,0-17-9,0-1 1,0-17 5,0 18-5,0 17-1,0-35-1,0 36 2,0 17-2,0-18 1,0 35 1,0 1-2,0-53 1,0-1 2,0 1-3,0-1 1,0 1 0,0 17 0,0-17 1,0 17-1,0-17-2,0 35 4,0-18-4,0 0 2,0-17 0,0 0 0,0-1 201,35-17-201,18 0 0,36 0-1,-19 0 3,1 0 0,-18 0-4,35 0 0,35 0 2,18 0 2,-35 0-2,-18 0 0,-17 0 0,-18 0 0,-36 0-1,1 0 0,0 0 3,-1 0-2,54 0-2,17 0 4,0 0-2,-35 0 0,53 0-2,18 0 3,-1 0-1,0 0 1,-34 0-2,-19 0 2,-52 0 1,0 0 6,-18 0 29,35 0-28,35 0-9,-52 0 0,17 0-2,-17 0 4,0 0-3,17 0 2,-18 0-1,1 0-1,0 0 1,-1 0-1,19 0 2,17 0 0,-1 0-2,-16 0 2,52 0 1,-70 0-4,35 0 1,-53-17 116,0-1-115,0 0 13,-18 18-14,0-17 1,18-1 2,0-17 0,0 35-6,0-18 5,0-35 0,0 36 1,0-1 4,0 0-7,0-17 3,0 17-5,-35-52 5,35-54-1,0 19-1,0 69-3,0-87 3,0-1 2,-18 36-2,18-18-2,-17 36 3,-1 52-1,0 1-1,18-1 2,0 0-1,0 18 7,-17-35 2,17 17-9,0-17 0,-18 0-1,18 17 1,0 1 9,0-1-9,0 0-1,-35-35 10,17 36-10,-17-1 1,35-35 2,0 18-2,0-18-2,-18 35 2,-17 18 137,35 0-137,-35 0 0,-1 0-1,36 0 1,-52 0 0,16-17 0,1 17 1,-18 0-2,-35 0 4,53 0-3,-36-18-2,-52-17 4,70 35-1,0 0-5,17 0 5,-52 0-2,18 0 4,-1 0-4,1 0-1,-1 0 4,36 0-2,-36 0 0,1 0-1,17 0 2,0 0-1,0 0 0,-18 0-2,54 0 4,-54 0-4,-35 0 2,53 0 1,0 0-1,-17 0 0,-1 0 0,18 0 1,1 0 0,-1 0-2,35 0-1,-17 0 4,-18 0 0,35 0-6,1 0 22,-19 0-11,-17 0-6,36 0-2,-19 0 0,-17 17 3,1-17-4,-1 0 4,35 0-4,-53 36 3,36-19 0,35-17 34,0 0 293</inkml:trace>
    </iact:actionData>
  </iact:action>
  <iact:action type="remove" startTime="22378">
    <iact:property name="style" value="instant"/>
    <iact:actionData xml:id="d2" ref="#d0"/>
    <iact:actionData xml:id="d3" ref="#d1"/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760EE-E612-4327-A3CD-880C17AC8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09B66E-FB38-4EF3-8E83-791CDAE3C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D57DF-6981-4084-9ADB-5C64FE0D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DEFAC-13DC-44BF-9B99-952750C4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EC0A5-C8D5-4EF0-AE1F-6E38A7F7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7F422-3E85-438D-8DC7-84822640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9DB9A-60C7-4007-B3AA-8E5D8C395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8F0FF-0D58-4DF4-9C83-70C51C81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5C458-4191-4800-9EA8-3D6C48FC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3129-E126-4957-9AB4-CA0E3891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D67BCE-5DB8-4442-8EF5-29E2C63DF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5959C-4617-4454-8928-2F40F2C80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1E441-65F6-4A96-A10C-AA1C60AD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DCB18-530A-4E09-8FE9-AF3DB4F1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0FE73-6077-4FB1-B2B5-C4865892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1686B-645F-42E4-90C5-EDA6AFD0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9C290-86CB-4F79-9A1F-9058C0502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0768B-0ACB-428C-8904-7C1017B9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570BE-DD83-4DF8-92C1-6F76E1F2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B6785-CD59-414A-B93B-79A9B810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5C42-E2D4-434F-B5D0-3FB87049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266A17-7D12-45D2-B519-D2E4F303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4B7A2-8440-458C-9E1F-D64958D2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42E45-D00D-4ABD-A343-7464962A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98336-7256-4A74-AA09-700B480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DA742-42C1-4860-B6FC-91A42679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3844A-72A4-4788-A4E7-05D95A889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EFD573-6AAA-4A2C-BD4B-48C049CF2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FC53A-D8E3-4071-848A-E90B3262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15F40-186A-4D2E-9B34-31FD5DE3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A8509F-09BE-4B0A-9F49-28BD6AF9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D1A9-7F50-4707-8DBA-A60E97FC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E1FAD-86CA-4924-AB3B-9B05951C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63E392-B035-4DAB-B27F-B53B0F300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A1B31D-11AC-4099-B817-1C48F16AF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C97F66-5144-4D35-95AA-7389A230B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EFFD75-1492-49E0-87FB-CECF3DAF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20D5C9-2FDE-4C87-991E-9E25F853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8D53D0-B648-4741-BE54-DBBE713D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4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67153-B86A-48BC-8DD4-B9FD998A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2B5B8D-0E11-4812-AF0D-833A2276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A7425D-FB12-4950-8F24-DF5C5B1A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72D4D0-7B8C-4359-AF23-577134EE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6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FDFBF4-8D14-4EEE-B59F-A0B2F5A1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092439-FB04-453D-85E0-C69C02B4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4F11E-6F97-4E1C-BBEB-F12B2A22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F70A7-BFA5-4F23-8991-297446F6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1DBD1-FB90-473B-90A0-4F4FEBB2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232B96-7DE1-4C52-9ED6-18173A55F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746BB4-CCC6-45A6-971D-A029C03D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BD330-BCBF-4782-AC80-791608D9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547C74-4365-4E0A-A46A-4EA95FEC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4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7CB0A-4310-46E5-8B53-352EC7DD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E804A7-8186-403A-B4EB-31042C59A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D2D94-85E0-4619-9D8A-1FE37F038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95813-12A2-4471-A189-B032057C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0B2D2A-64C3-4B7B-B138-FD31C845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4462F0-3893-41E9-A39C-4A8972C6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FD2DE3-E5E8-4483-9EAE-CE2DBA85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66EB8-F01B-41FA-935E-65A51C533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C692C-B337-41E2-8ECB-A4317A3DF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DE388-84D9-44B2-97FB-3E30BD4FC5F2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4F875-DF51-4EF3-9A26-F57E41B5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A4618-F3CF-40EC-80A8-DAB51B79B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D5238-310B-41B0-9B34-C17E6ACC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Alongtheriver_QingMing.jpg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周</a:t>
            </a:r>
            <a:r>
              <a:rPr lang="en-US" altLang="ko-KR" dirty="0"/>
              <a:t>  </a:t>
            </a:r>
            <a:r>
              <a:rPr lang="ko-KR" altLang="en-US" dirty="0" err="1"/>
              <a:t>文王과</a:t>
            </a:r>
            <a:r>
              <a:rPr lang="ko-KR" altLang="en-US" dirty="0"/>
              <a:t> 周公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b="1" dirty="0" err="1"/>
              <a:t>제후임명식</a:t>
            </a:r>
            <a:r>
              <a:rPr lang="en-US" altLang="ko-KR" dirty="0"/>
              <a:t>(</a:t>
            </a:r>
            <a:r>
              <a:rPr lang="ko-KR" altLang="en-US" dirty="0"/>
              <a:t>궁궐</a:t>
            </a:r>
            <a:r>
              <a:rPr lang="en-US" altLang="ko-KR" dirty="0"/>
              <a:t>, </a:t>
            </a:r>
            <a:r>
              <a:rPr lang="ko-KR" altLang="en-US" dirty="0" err="1"/>
              <a:t>태묘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>
              <a:buNone/>
            </a:pPr>
            <a:r>
              <a:rPr lang="ko-KR" altLang="en-US" dirty="0"/>
              <a:t>	</a:t>
            </a:r>
            <a:endParaRPr lang="en-US" altLang="ko-KR" dirty="0">
              <a:latin typeface="굵은안상수체" pitchFamily="2" charset="-127"/>
              <a:ea typeface="굵은안상수체" pitchFamily="2" charset="-127"/>
            </a:endParaRPr>
          </a:p>
          <a:p>
            <a:pPr fontAlgn="base">
              <a:buNone/>
            </a:pPr>
            <a:r>
              <a:rPr lang="en-US" altLang="ko-KR" dirty="0">
                <a:latin typeface="굵은안상수체" pitchFamily="2" charset="-127"/>
                <a:ea typeface="굵은안상수체" pitchFamily="2" charset="-127"/>
              </a:rPr>
              <a:t>		</a:t>
            </a:r>
            <a:r>
              <a:rPr lang="en-US" altLang="ko-KR" sz="2000" dirty="0">
                <a:latin typeface="굵은안상수체" pitchFamily="2" charset="-127"/>
                <a:ea typeface="굵은안상수체" pitchFamily="2" charset="-127"/>
              </a:rPr>
              <a:t>    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토지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작위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大路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(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수레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ㆍ깃발ㆍ악기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(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신분과 왕의 은총을 상징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fontAlgn="base">
              <a:buNone/>
            </a:pP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	 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	    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대형 궁시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(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정벌권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),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分社權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청동 기술자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정인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병력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피정복민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sz="2000" dirty="0"/>
              <a:t>  </a:t>
            </a:r>
            <a:endParaRPr lang="en-US" altLang="ko-KR" sz="1600" dirty="0"/>
          </a:p>
          <a:p>
            <a:pPr>
              <a:spcBef>
                <a:spcPts val="0"/>
              </a:spcBef>
              <a:buNone/>
            </a:pPr>
            <a:r>
              <a:rPr lang="ko-KR" altLang="en-US" sz="2400" dirty="0"/>
              <a:t>천자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주왕</a:t>
            </a:r>
            <a:r>
              <a:rPr lang="en-US" altLang="ko-KR" dirty="0"/>
              <a:t>) </a:t>
            </a:r>
            <a:r>
              <a:rPr lang="en-US" altLang="ko-KR" sz="2000" dirty="0"/>
              <a:t>					    	</a:t>
            </a:r>
            <a:r>
              <a:rPr lang="ko-KR" altLang="en-US" sz="2400" dirty="0"/>
              <a:t>제후</a:t>
            </a:r>
            <a:endParaRPr lang="en-US" altLang="ko-KR" sz="2400" dirty="0"/>
          </a:p>
          <a:p>
            <a:pPr>
              <a:spcBef>
                <a:spcPts val="0"/>
              </a:spcBef>
              <a:buNone/>
            </a:pPr>
            <a:r>
              <a:rPr lang="en-US" altLang="ko-KR" sz="2000" dirty="0"/>
              <a:t>			         </a:t>
            </a:r>
            <a:r>
              <a:rPr lang="en-US" altLang="ko-KR" sz="1800" dirty="0"/>
              <a:t>	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충성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조근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(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朝覲</a:t>
            </a:r>
            <a:r>
              <a:rPr lang="en-US" altLang="ko-KR" sz="16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)</a:t>
            </a:r>
            <a:r>
              <a:rPr lang="en-US" altLang="ko-KR" sz="2000" dirty="0"/>
              <a:t>                     </a:t>
            </a:r>
          </a:p>
          <a:p>
            <a:pPr>
              <a:buNone/>
            </a:pP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봉건제의 완비</a:t>
            </a:r>
            <a:endParaRPr lang="ko-KR" altLang="en-US" sz="36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079776" y="3573016"/>
            <a:ext cx="41044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079776" y="3861048"/>
            <a:ext cx="410445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019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당나라 </a:t>
            </a:r>
            <a:r>
              <a:rPr lang="en-US" altLang="ko-KR" sz="2000" dirty="0"/>
              <a:t>2</a:t>
            </a:r>
            <a:r>
              <a:rPr lang="ko-KR" altLang="en-US" sz="2000" dirty="0"/>
              <a:t>번째 황제</a:t>
            </a:r>
            <a:endParaRPr lang="en-US" altLang="ko-KR" sz="2000" dirty="0"/>
          </a:p>
          <a:p>
            <a:r>
              <a:rPr lang="en-US" altLang="ko-KR" sz="2000" dirty="0"/>
              <a:t>599 ~ 649</a:t>
            </a:r>
          </a:p>
          <a:p>
            <a:r>
              <a:rPr lang="ko-KR" altLang="ko-KR" sz="2000" dirty="0"/>
              <a:t>濟世安民</a:t>
            </a:r>
            <a:r>
              <a:rPr lang="ko-KR" altLang="en-US" sz="2000" dirty="0"/>
              <a:t> </a:t>
            </a:r>
          </a:p>
          <a:p>
            <a:endParaRPr lang="en-US" altLang="ko-KR" sz="2000" dirty="0"/>
          </a:p>
          <a:p>
            <a:r>
              <a:rPr lang="en-US" altLang="ko-KR" sz="2000" dirty="0"/>
              <a:t>618</a:t>
            </a:r>
            <a:r>
              <a:rPr lang="ko-KR" altLang="en-US" sz="2000" dirty="0"/>
              <a:t>년 아버지 </a:t>
            </a:r>
            <a:r>
              <a:rPr lang="ko-KR" altLang="en-US" sz="2000" dirty="0" err="1"/>
              <a:t>이연을</a:t>
            </a:r>
            <a:r>
              <a:rPr lang="ko-KR" altLang="en-US" sz="2000" dirty="0"/>
              <a:t> 도와 당을 건국</a:t>
            </a:r>
            <a:endParaRPr lang="en-US" altLang="ko-KR" sz="2000" dirty="0"/>
          </a:p>
          <a:p>
            <a:r>
              <a:rPr lang="en-US" altLang="ko-KR" sz="2000" dirty="0"/>
              <a:t>626</a:t>
            </a:r>
            <a:r>
              <a:rPr lang="ko-KR" altLang="en-US" sz="2000" dirty="0"/>
              <a:t>년 현무문의 변란을 통해 황제 등극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algn="just">
              <a:lnSpc>
                <a:spcPct val="110000"/>
              </a:lnSpc>
            </a:pPr>
            <a:r>
              <a:rPr lang="ko-KR" altLang="en-US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당의 건국과 통일</a:t>
            </a:r>
            <a:r>
              <a:rPr lang="en-US" altLang="ko-KR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뿐만 아니라 이후 당이 세계제국으로 발돋움 할 수 있는 기틀을 마련하였고</a:t>
            </a:r>
            <a:r>
              <a:rPr lang="en-US" altLang="ko-KR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무엇보다 치세를 이룬 명군으로서 이후 군주들의 모범으로 칭송되었다</a:t>
            </a:r>
            <a:r>
              <a:rPr lang="en-US" altLang="ko-KR" sz="2000" dirty="0">
                <a:latin typeface="바탕" panose="02030600000101010101" pitchFamily="18" charset="-127"/>
                <a:ea typeface="문체부 제목 바탕체" panose="02030609000101010101" pitchFamily="17" charset="-127"/>
              </a:rPr>
              <a:t>.</a:t>
            </a:r>
            <a:endParaRPr lang="en-US" altLang="ko-KR" sz="2000" dirty="0">
              <a:ea typeface="문체부 제목 바탕체" panose="02030609000101010101" pitchFamily="17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당 </a:t>
            </a:r>
            <a:r>
              <a:rPr lang="ko-KR" altLang="en-US"/>
              <a:t>태종 이세민</a:t>
            </a:r>
            <a:r>
              <a:rPr lang="ko-KR" altLang="en-US" sz="3100"/>
              <a:t>李世民</a:t>
            </a:r>
            <a:r>
              <a:rPr lang="en-US" altLang="ko-KR" dirty="0"/>
              <a:t> </a:t>
            </a:r>
            <a:r>
              <a:rPr lang="en-US" altLang="ko-KR" sz="2700" dirty="0"/>
              <a:t>(628 – 649</a:t>
            </a:r>
            <a:r>
              <a:rPr lang="ko-KR" altLang="en-US" sz="2700" dirty="0"/>
              <a:t>년</a:t>
            </a:r>
            <a:r>
              <a:rPr lang="en-US" altLang="ko-KR" sz="2700" dirty="0"/>
              <a:t>, </a:t>
            </a:r>
            <a:r>
              <a:rPr lang="ko-KR" altLang="en-US" sz="2700" dirty="0"/>
              <a:t>약 </a:t>
            </a:r>
            <a:r>
              <a:rPr lang="en-US" altLang="ko-KR" sz="2700" dirty="0"/>
              <a:t>23</a:t>
            </a:r>
            <a:r>
              <a:rPr lang="ko-KR" altLang="en-US" sz="2700" dirty="0"/>
              <a:t>년</a:t>
            </a:r>
            <a:r>
              <a:rPr lang="en-US" altLang="ko-KR" sz="2700" dirty="0"/>
              <a:t>)</a:t>
            </a:r>
            <a:r>
              <a:rPr lang="ko-KR" altLang="en-US" sz="2700" dirty="0"/>
              <a:t> </a:t>
            </a:r>
          </a:p>
        </p:txBody>
      </p:sp>
      <p:pic>
        <p:nvPicPr>
          <p:cNvPr id="4" name="내용 개체 틀 3" descr="당태종이세민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4272" y="1204613"/>
            <a:ext cx="174652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시대배경</a:t>
            </a:r>
            <a:r>
              <a:rPr lang="en-US" altLang="ko-KR" dirty="0"/>
              <a:t>, </a:t>
            </a:r>
            <a:r>
              <a:rPr lang="ko-KR" altLang="en-US" sz="3200" dirty="0"/>
              <a:t>중국 재통일국가 수</a:t>
            </a:r>
            <a:r>
              <a:rPr lang="ko-KR" altLang="en-US" sz="2800" dirty="0"/>
              <a:t>隋</a:t>
            </a:r>
            <a:endParaRPr lang="ko-KR" altLang="en-US" b="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ko-KR" altLang="en-US" b="1" dirty="0"/>
              <a:t>수 문제 </a:t>
            </a:r>
            <a:r>
              <a:rPr lang="ko-KR" altLang="en-US" sz="2400" dirty="0"/>
              <a:t>양견</a:t>
            </a:r>
            <a:r>
              <a:rPr lang="ko-KR" altLang="en-US" b="1" dirty="0"/>
              <a:t> </a:t>
            </a:r>
            <a:r>
              <a:rPr lang="en-US" altLang="ko-KR" dirty="0"/>
              <a:t>(581~604)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1" dirty="0"/>
              <a:t>수 </a:t>
            </a:r>
            <a:r>
              <a:rPr lang="ko-KR" altLang="en-US" b="1" dirty="0" err="1"/>
              <a:t>양제</a:t>
            </a:r>
            <a:r>
              <a:rPr lang="ko-KR" altLang="en-US" b="1" dirty="0"/>
              <a:t> </a:t>
            </a:r>
            <a:r>
              <a:rPr lang="ko-KR" altLang="en-US" sz="2400" dirty="0"/>
              <a:t>양광</a:t>
            </a:r>
            <a:r>
              <a:rPr lang="ko-KR" altLang="en-US" b="1" dirty="0"/>
              <a:t> </a:t>
            </a:r>
            <a:r>
              <a:rPr lang="en-US" altLang="ko-KR" dirty="0"/>
              <a:t>(605~618)</a:t>
            </a:r>
          </a:p>
          <a:p>
            <a:pPr lvl="1"/>
            <a:endParaRPr lang="en-US" altLang="ko-KR" dirty="0"/>
          </a:p>
          <a:p>
            <a:pPr>
              <a:buNone/>
            </a:pPr>
            <a:r>
              <a:rPr lang="en-US" altLang="ko-KR" sz="2400" dirty="0"/>
              <a:t>			</a:t>
            </a:r>
            <a:r>
              <a:rPr lang="en-US" altLang="ko-KR" dirty="0"/>
              <a:t>		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0" b="3434"/>
          <a:stretch/>
        </p:blipFill>
        <p:spPr>
          <a:xfrm>
            <a:off x="5346184" y="2996953"/>
            <a:ext cx="4834880" cy="37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86"/>
    </mc:Choice>
    <mc:Fallback xmlns="">
      <p:transition spd="slow" advTm="5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중국 재통일</a:t>
            </a:r>
            <a:r>
              <a:rPr lang="en-US" altLang="ko-KR" sz="2400" dirty="0"/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주수혁명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(581)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돌궐을 동서로 분리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동돌궐을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책봉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(583)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남조 진을 병합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(589)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중앙집권체제 정비</a:t>
            </a:r>
            <a:r>
              <a:rPr lang="en-US" altLang="ko-KR" sz="2400" dirty="0"/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율령제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완비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중앙집권체제 강화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endParaRPr lang="en-US" altLang="ko-KR" sz="2000" dirty="0"/>
          </a:p>
          <a:p>
            <a:pPr marL="109728" indent="0">
              <a:buNone/>
            </a:pPr>
            <a:r>
              <a:rPr lang="en-US" altLang="ko-KR" sz="2400" dirty="0"/>
              <a:t>                                                                 </a:t>
            </a:r>
          </a:p>
          <a:p>
            <a:r>
              <a:rPr lang="ko-KR" altLang="en-US" sz="2400" dirty="0"/>
              <a:t>동반적 통치자</a:t>
            </a:r>
            <a:r>
              <a:rPr lang="en-US" altLang="ko-KR" sz="2400" dirty="0"/>
              <a:t>, </a:t>
            </a:r>
            <a:r>
              <a:rPr lang="ko-KR" altLang="en-US" sz="2400" b="1" dirty="0"/>
              <a:t>독고황후</a:t>
            </a:r>
            <a:endParaRPr lang="en-US" altLang="ko-KR" sz="2400" b="1" dirty="0"/>
          </a:p>
          <a:p>
            <a:pPr>
              <a:buNone/>
            </a:pPr>
            <a:r>
              <a:rPr lang="en-US" altLang="ko-KR" sz="2400" dirty="0"/>
              <a:t>   		       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유순공손하고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효성스러우며 아녀자의 덕을 잃지 않았다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독실한 불교도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사치를 금하고 검소한 생활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602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년에 사망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황태자 폐위와 양광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책립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개황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20, 600)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 문제의 치세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sz="3200" dirty="0"/>
              <a:t>개황</a:t>
            </a:r>
            <a:r>
              <a:rPr lang="ko-KR" altLang="en-US" sz="2400" dirty="0"/>
              <a:t>開皇</a:t>
            </a:r>
            <a:r>
              <a:rPr lang="ko-KR" altLang="en-US" sz="3200" dirty="0"/>
              <a:t>의 치</a:t>
            </a:r>
            <a:r>
              <a:rPr lang="ko-KR" altLang="en-US" sz="2400" dirty="0"/>
              <a:t>治</a:t>
            </a:r>
            <a:endParaRPr lang="ko-KR" altLang="en-US" sz="3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52796" y="2397270"/>
            <a:ext cx="3515204" cy="8221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율</a:t>
            </a:r>
            <a:r>
              <a:rPr lang="ko-KR" altLang="en-US"/>
              <a:t>律 형법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  <a:endParaRPr lang="en-US" altLang="ko-KR" dirty="0"/>
          </a:p>
          <a:p>
            <a:pPr>
              <a:buNone/>
            </a:pPr>
            <a:r>
              <a:rPr lang="ko-KR" altLang="en-US" b="1" dirty="0" err="1"/>
              <a:t>령</a:t>
            </a:r>
            <a:r>
              <a:rPr lang="ko-KR" altLang="en-US" dirty="0" err="1"/>
              <a:t>令</a:t>
            </a:r>
            <a:r>
              <a:rPr lang="ko-KR" altLang="en-US" dirty="0"/>
              <a:t> 형법을 제외한 모든 법령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36160" y="3284984"/>
            <a:ext cx="2952328" cy="1008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/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분열의 </a:t>
            </a:r>
            <a:r>
              <a:rPr lang="ko-KR" altLang="en-US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남북조시대를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종식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09728"/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지방권력을 중앙으로 귀속</a:t>
            </a:r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109728"/>
            <a:r>
              <a:rPr lang="ko-KR" altLang="en-US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과거제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시행</a:t>
            </a:r>
          </a:p>
        </p:txBody>
      </p:sp>
    </p:spTree>
    <p:extLst>
      <p:ext uri="{BB962C8B-B14F-4D97-AF65-F5344CB8AC3E}">
        <p14:creationId xmlns:p14="http://schemas.microsoft.com/office/powerpoint/2010/main" val="215211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27"/>
    </mc:Choice>
    <mc:Fallback xmlns="">
      <p:transition spd="slow" advTm="12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부도덕한 등극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대토목공사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고구려 원정의 실패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민중 반란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수양제의 폭정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575720" y="2420889"/>
            <a:ext cx="5616624" cy="17400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낙양에 동도 건설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(2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백만명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동원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1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년 소요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현인궁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동물원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식물원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각지의 별궁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대운하건설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(605-611)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함선 건조 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82804" y="5351852"/>
            <a:ext cx="6639461" cy="14154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수 멸망의 원인</a:t>
            </a:r>
            <a:endParaRPr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부도덕한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양제</a:t>
            </a:r>
            <a:endParaRPr lang="en-US" altLang="ko-KR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무리한 대토목공사와 고구려 원정의 실패</a:t>
            </a:r>
            <a:endParaRPr lang="en-US" altLang="ko-KR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지배집단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관롱집단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이반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003"/>
    </mc:Choice>
    <mc:Fallback xmlns="">
      <p:transition spd="slow" advTm="64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/>
              <a:t>북주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수 </a:t>
            </a:r>
            <a:r>
              <a:rPr lang="en-US" altLang="ko-KR" sz="2400" dirty="0"/>
              <a:t>- </a:t>
            </a:r>
            <a:r>
              <a:rPr lang="ko-KR" altLang="en-US" sz="2400" dirty="0"/>
              <a:t>당의  </a:t>
            </a:r>
            <a:r>
              <a:rPr lang="ko-KR" altLang="en-US" sz="2400" dirty="0" err="1"/>
              <a:t>건국ㆍ지배집단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북위 무천진</a:t>
            </a:r>
            <a:r>
              <a:rPr lang="ko-KR" altLang="en-US" sz="1800" dirty="0"/>
              <a:t>武川鎭</a:t>
            </a:r>
            <a:r>
              <a:rPr lang="ko-KR" altLang="en-US" sz="2400" dirty="0"/>
              <a:t>에 주둔하던 군인집단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이민족이거나 이민족화 된 무장집단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우문태를</a:t>
            </a:r>
            <a:r>
              <a:rPr lang="ko-KR" altLang="en-US" sz="2400" dirty="0"/>
              <a:t> 따라 </a:t>
            </a:r>
            <a:r>
              <a:rPr lang="ko-KR" altLang="en-US" b="1" dirty="0" err="1"/>
              <a:t>관</a:t>
            </a:r>
            <a:r>
              <a:rPr lang="ko-KR" altLang="en-US" sz="2400" dirty="0" err="1"/>
              <a:t>중ㆍ</a:t>
            </a:r>
            <a:r>
              <a:rPr lang="ko-KR" altLang="en-US" b="1" dirty="0" err="1"/>
              <a:t>롱</a:t>
            </a:r>
            <a:r>
              <a:rPr lang="ko-KR" altLang="en-US" sz="2400" dirty="0" err="1"/>
              <a:t>서에</a:t>
            </a:r>
            <a:r>
              <a:rPr lang="ko-KR" altLang="en-US" sz="2400" dirty="0"/>
              <a:t>  할거하여 </a:t>
            </a:r>
            <a:r>
              <a:rPr lang="ko-KR" altLang="en-US" sz="2400" b="1" dirty="0" err="1"/>
              <a:t>북주</a:t>
            </a:r>
            <a:r>
              <a:rPr lang="ko-KR" altLang="en-US" sz="2400" b="1" dirty="0"/>
              <a:t> 건국</a:t>
            </a:r>
            <a:endParaRPr lang="en-US" altLang="ko-KR" sz="2400" b="1" dirty="0"/>
          </a:p>
          <a:p>
            <a:pPr marL="109728" indent="0">
              <a:buNone/>
            </a:pPr>
            <a:r>
              <a:rPr lang="ko-KR" altLang="en-US" sz="2400" dirty="0"/>
              <a:t>   </a:t>
            </a:r>
            <a:r>
              <a:rPr lang="ko-KR" altLang="en-US" sz="2400" dirty="0" err="1"/>
              <a:t>북주의</a:t>
            </a:r>
            <a:r>
              <a:rPr lang="ko-KR" altLang="en-US" sz="2400" dirty="0"/>
              <a:t> 文武 관직을 겸임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수당대</a:t>
            </a:r>
            <a:r>
              <a:rPr lang="ko-KR" altLang="en-US" sz="1800" dirty="0"/>
              <a:t> 관료는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出將入相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훈공으로 자손이 관직 세습 </a:t>
            </a:r>
            <a:r>
              <a:rPr lang="en-US" altLang="ko-KR" sz="2400" dirty="0"/>
              <a:t>   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군사적 귀족 관료 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출생배경</a:t>
            </a:r>
            <a:r>
              <a:rPr lang="en-US" altLang="ko-KR" dirty="0"/>
              <a:t>-</a:t>
            </a:r>
            <a:r>
              <a:rPr lang="ko-KR" altLang="en-US" dirty="0" err="1"/>
              <a:t>관롱집단</a:t>
            </a:r>
            <a:r>
              <a:rPr lang="ko-KR" altLang="en-US" dirty="0"/>
              <a:t> </a:t>
            </a:r>
            <a:r>
              <a:rPr lang="ko-KR" altLang="en-US" sz="3600" dirty="0"/>
              <a:t>關隴集團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">
            <p14:nvContentPartPr>
              <p14:cNvPr id="6" name="잉크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8560" y="4863960"/>
              <a:ext cx="6915600" cy="648360"/>
            </p14:xfrm>
          </p:contentPart>
        </mc:Choice>
        <mc:Fallback>
          <p:pic>
            <p:nvPicPr>
              <p:cNvPr id="6" name="잉크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2720" y="4800600"/>
                <a:ext cx="6946920" cy="7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9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858"/>
    </mc:Choice>
    <mc:Fallback xmlns="">
      <p:transition spd="slow" advTm="284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617</a:t>
            </a:r>
            <a:r>
              <a:rPr lang="ko-KR" altLang="en-US" sz="2400" dirty="0"/>
              <a:t>년 </a:t>
            </a:r>
            <a:r>
              <a:rPr lang="en-US" altLang="ko-KR" sz="2400" dirty="0"/>
              <a:t>	6</a:t>
            </a:r>
            <a:r>
              <a:rPr lang="ko-KR" altLang="en-US" sz="2400" dirty="0"/>
              <a:t>월 거병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11</a:t>
            </a:r>
            <a:r>
              <a:rPr lang="ko-KR" altLang="en-US" sz="2400" dirty="0"/>
              <a:t>월 장안입성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/>
              <a:t>   618</a:t>
            </a:r>
            <a:r>
              <a:rPr lang="ko-KR" altLang="en-US" sz="2400" dirty="0"/>
              <a:t>년 </a:t>
            </a:r>
            <a:r>
              <a:rPr lang="en-US" altLang="ko-KR" sz="2400" dirty="0"/>
              <a:t>	5</a:t>
            </a:r>
            <a:r>
              <a:rPr lang="ko-KR" altLang="en-US" sz="2400" dirty="0"/>
              <a:t>월  당 건국과 </a:t>
            </a:r>
            <a:r>
              <a:rPr lang="ko-KR" altLang="en-US" sz="2400" dirty="0" err="1"/>
              <a:t>이연의</a:t>
            </a:r>
            <a:r>
              <a:rPr lang="ko-KR" altLang="en-US" sz="2400" dirty="0"/>
              <a:t> 황제 즉위</a:t>
            </a:r>
            <a:endParaRPr lang="en-US" altLang="ko-KR" sz="2400" dirty="0"/>
          </a:p>
          <a:p>
            <a:pPr>
              <a:buNone/>
            </a:pPr>
            <a:endParaRPr lang="en-US" altLang="ko-KR" sz="2400" dirty="0"/>
          </a:p>
          <a:p>
            <a:pPr>
              <a:buNone/>
            </a:pP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 </a:t>
            </a:r>
          </a:p>
          <a:p>
            <a:pPr>
              <a:buNone/>
            </a:pPr>
            <a:r>
              <a:rPr lang="en-US" altLang="ko-KR" sz="2400" dirty="0"/>
              <a:t>				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   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거병과 천하 통일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32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52"/>
    </mc:Choice>
    <mc:Fallback xmlns="">
      <p:transition spd="slow" advTm="74452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618,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롱우의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설거와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설인고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619,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무위의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이궤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620,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마읍의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유무주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621,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낙양의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왕세충과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하북의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두건덕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진왕</a:t>
            </a:r>
            <a:r>
              <a:rPr lang="ko-KR" altLang="en-US" dirty="0"/>
              <a:t> 이세민의 활약상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135560" y="3429000"/>
            <a:ext cx="8404170" cy="980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None/>
            </a:pPr>
            <a:r>
              <a:rPr lang="en-US" altLang="ko-KR" sz="2000" dirty="0"/>
              <a:t>  </a:t>
            </a: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진왕은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공이 천하를 덮어 안팎으로 민심이 그에게 돌아가고 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</a:t>
            </a:r>
          </a:p>
          <a:p>
            <a:pPr algn="r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</a:rPr>
              <a:t>위징</a:t>
            </a:r>
            <a:r>
              <a:rPr lang="en-US" altLang="ko-KR" sz="2000" dirty="0">
                <a:solidFill>
                  <a:schemeClr val="tx1"/>
                </a:solidFill>
              </a:rPr>
              <a:t>, 622)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77752" y="3812823"/>
            <a:ext cx="9036496" cy="22207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lnSpc>
                <a:spcPct val="150000"/>
              </a:lnSpc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</a:rPr>
              <a:t>그럼에도 고조 </a:t>
            </a:r>
            <a:r>
              <a:rPr lang="ko-KR" altLang="en-US" sz="2000" dirty="0" err="1">
                <a:solidFill>
                  <a:prstClr val="black"/>
                </a:solidFill>
              </a:rPr>
              <a:t>이연은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09728">
              <a:lnSpc>
                <a:spcPct val="150000"/>
              </a:lnSpc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ko-KR" altLang="en-US" sz="2000" dirty="0">
                <a:solidFill>
                  <a:prstClr val="black"/>
                </a:solidFill>
              </a:rPr>
              <a:t>첫째 건성을 태자로 책봉하고 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b="1" dirty="0" err="1">
                <a:solidFill>
                  <a:prstClr val="black"/>
                </a:solidFill>
              </a:rPr>
              <a:t>동궁부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</a:p>
          <a:p>
            <a:pPr marL="109728">
              <a:lnSpc>
                <a:spcPct val="150000"/>
              </a:lnSpc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ko-KR" altLang="en-US" sz="2000" dirty="0">
                <a:solidFill>
                  <a:prstClr val="black"/>
                </a:solidFill>
              </a:rPr>
              <a:t>둘째 세민은 독자적인 관속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b="1" dirty="0">
                <a:solidFill>
                  <a:prstClr val="black"/>
                </a:solidFill>
              </a:rPr>
              <a:t>천책상장군부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</a:rPr>
              <a:t>문학관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r>
              <a:rPr lang="ko-KR" altLang="en-US" sz="2000" dirty="0">
                <a:solidFill>
                  <a:prstClr val="black"/>
                </a:solidFill>
              </a:rPr>
              <a:t>을 두도록 하였다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6" name="폭발 1 5"/>
          <p:cNvSpPr/>
          <p:nvPr/>
        </p:nvSpPr>
        <p:spPr>
          <a:xfrm>
            <a:off x="6456040" y="5229200"/>
            <a:ext cx="4440560" cy="1762373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FF00"/>
                </a:solidFill>
              </a:rPr>
              <a:t>현무문의 변란</a:t>
            </a:r>
            <a:r>
              <a:rPr lang="en-US" altLang="ko-KR" dirty="0">
                <a:solidFill>
                  <a:srgbClr val="FFFF00"/>
                </a:solidFill>
              </a:rPr>
              <a:t>(626)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그럼에도 성군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14564" y="1916832"/>
            <a:ext cx="4762872" cy="223570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정관</a:t>
            </a:r>
            <a:r>
              <a:rPr lang="ko-KR" altLang="en-US" sz="20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貞觀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의 치세</a:t>
            </a:r>
            <a:endParaRPr lang="en-US" altLang="ko-KR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천가한</a:t>
            </a:r>
            <a:r>
              <a:rPr lang="ko-KR" altLang="en-US" sz="2000" b="1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天可汗</a:t>
            </a:r>
            <a:endParaRPr lang="ko-KR" altLang="en-US" sz="2000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1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5260040"/>
          </a:xfrm>
        </p:spPr>
        <p:txBody>
          <a:bodyPr>
            <a:normAutofit lnSpcReduction="10000"/>
          </a:bodyPr>
          <a:lstStyle/>
          <a:p>
            <a:r>
              <a:rPr lang="en-US" altLang="ko-KR" sz="2000" b="1" dirty="0"/>
              <a:t>&lt;&lt;</a:t>
            </a:r>
            <a:r>
              <a:rPr lang="ko-KR" altLang="en-US" sz="2000" b="1" dirty="0" err="1"/>
              <a:t>정관정요</a:t>
            </a:r>
            <a:r>
              <a:rPr lang="ko-KR" altLang="en-US" sz="2000" dirty="0" err="1"/>
              <a:t>貞觀政要</a:t>
            </a:r>
            <a:r>
              <a:rPr lang="en-US" altLang="ko-KR" sz="2000" dirty="0"/>
              <a:t> &gt;&gt;</a:t>
            </a:r>
          </a:p>
          <a:p>
            <a:pPr marL="109728" indent="0">
              <a:buNone/>
            </a:pPr>
            <a:r>
              <a:rPr lang="ko-KR" altLang="en-US" sz="2000" dirty="0"/>
              <a:t>   </a:t>
            </a:r>
            <a:r>
              <a:rPr lang="en-US" altLang="ko-KR" sz="2000" dirty="0"/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현종대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오긍이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편찬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당 태종이 </a:t>
            </a:r>
            <a:r>
              <a:rPr lang="ko-KR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신료들과</a:t>
            </a:r>
            <a:r>
              <a:rPr lang="ko-KR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정치에 대해서 주고받은 대화를 엮은 책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제왕학</a:t>
            </a:r>
            <a:r>
              <a:rPr lang="ko-KR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帝王學</a:t>
            </a:r>
            <a:r>
              <a:rPr lang="ko-KR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의</a:t>
            </a:r>
            <a:r>
              <a:rPr lang="ko-KR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교과서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불안정한 정국 안정</a:t>
            </a:r>
            <a:r>
              <a:rPr lang="en-US" altLang="ko-KR" sz="2000" dirty="0"/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반대파 사면령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동궁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속료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중 인재를 신임 발탁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치세의 방법을 모색</a:t>
            </a:r>
            <a:r>
              <a:rPr lang="en-US" altLang="ko-KR" sz="2000" dirty="0"/>
              <a:t>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백성을 나라의 근본으로 삼고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안정을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농사의 근본으로 삼다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중농정책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국정 운영</a:t>
            </a:r>
            <a:r>
              <a:rPr lang="en-US" altLang="ko-KR" sz="2000" dirty="0"/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적극적인 인재 등용과 取其所長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납간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納諫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황제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방만한 관료기구와 지방 행정 축소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(1/4)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정관의 치세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66"/>
    </mc:Choice>
    <mc:Fallback xmlns="">
      <p:transition spd="slow" advTm="319166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/>
              <a:t>돌궐정벌</a:t>
            </a:r>
            <a:r>
              <a:rPr lang="ko-KR" altLang="en-US" dirty="0"/>
              <a:t>  </a:t>
            </a:r>
            <a:r>
              <a:rPr lang="en-US" altLang="ko-KR" sz="2000" dirty="0"/>
              <a:t>(630, </a:t>
            </a:r>
            <a:r>
              <a:rPr lang="ko-KR" altLang="en-US" sz="2000" dirty="0"/>
              <a:t>정관</a:t>
            </a:r>
            <a:r>
              <a:rPr lang="en-US" altLang="ko-KR" sz="2000" dirty="0"/>
              <a:t>4)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/>
              <a:t>서돌궐</a:t>
            </a:r>
            <a:r>
              <a:rPr lang="ko-KR" altLang="en-US" dirty="0"/>
              <a:t> 책봉 </a:t>
            </a:r>
            <a:r>
              <a:rPr lang="en-US" altLang="ko-KR" sz="2000" dirty="0"/>
              <a:t>(632, </a:t>
            </a:r>
            <a:r>
              <a:rPr lang="ko-KR" altLang="en-US" sz="2000" dirty="0"/>
              <a:t>정관</a:t>
            </a:r>
            <a:r>
              <a:rPr lang="en-US" altLang="ko-KR" sz="2000" dirty="0"/>
              <a:t>6)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/>
              <a:t>토욕혼</a:t>
            </a:r>
            <a:r>
              <a:rPr lang="ko-KR" altLang="en-US" dirty="0"/>
              <a:t> 책봉 </a:t>
            </a:r>
            <a:r>
              <a:rPr lang="en-US" altLang="ko-KR" sz="2000" dirty="0"/>
              <a:t>(636, </a:t>
            </a:r>
            <a:r>
              <a:rPr lang="ko-KR" altLang="en-US" sz="2000" dirty="0"/>
              <a:t>정관</a:t>
            </a:r>
            <a:r>
              <a:rPr lang="en-US" altLang="ko-KR" sz="2000" dirty="0"/>
              <a:t>10)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</a:rPr>
              <a:t>고구려 정벌 </a:t>
            </a:r>
            <a:r>
              <a:rPr lang="en-US" altLang="ko-KR" sz="2200" dirty="0">
                <a:solidFill>
                  <a:srgbClr val="FF0000"/>
                </a:solidFill>
              </a:rPr>
              <a:t>(645, </a:t>
            </a:r>
            <a:r>
              <a:rPr lang="ko-KR" altLang="en-US" sz="2200" dirty="0">
                <a:solidFill>
                  <a:srgbClr val="FF0000"/>
                </a:solidFill>
              </a:rPr>
              <a:t>정관</a:t>
            </a:r>
            <a:r>
              <a:rPr lang="en-US" altLang="ko-KR" sz="2200" dirty="0">
                <a:solidFill>
                  <a:srgbClr val="FF0000"/>
                </a:solidFill>
              </a:rPr>
              <a:t>19) </a:t>
            </a: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실패</a:t>
            </a:r>
            <a:r>
              <a:rPr lang="en-US" altLang="ko-KR" dirty="0">
                <a:solidFill>
                  <a:srgbClr val="00B0F0"/>
                </a:solidFill>
              </a:rPr>
              <a:t>	</a:t>
            </a:r>
            <a:r>
              <a:rPr lang="en-US" altLang="ko-KR" dirty="0"/>
              <a:t>		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설연타 정벌</a:t>
            </a:r>
            <a:r>
              <a:rPr lang="en-US" altLang="ko-KR" dirty="0"/>
              <a:t> </a:t>
            </a:r>
            <a:r>
              <a:rPr lang="en-US" altLang="ko-KR" sz="2000" dirty="0"/>
              <a:t>(646, </a:t>
            </a:r>
            <a:r>
              <a:rPr lang="ko-KR" altLang="en-US" sz="2000" dirty="0"/>
              <a:t>정관</a:t>
            </a:r>
            <a:r>
              <a:rPr lang="en-US" altLang="ko-KR" sz="2000" dirty="0"/>
              <a:t>20)</a:t>
            </a:r>
          </a:p>
          <a:p>
            <a:pPr>
              <a:buNone/>
            </a:pPr>
            <a:r>
              <a:rPr lang="en-US" altLang="ko-KR" dirty="0"/>
              <a:t>		</a:t>
            </a:r>
          </a:p>
          <a:p>
            <a:pPr>
              <a:buNone/>
            </a:pPr>
            <a:endParaRPr lang="en-US" altLang="ko-KR" dirty="0"/>
          </a:p>
          <a:p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대외 정벌과 도호부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158480" y="5167673"/>
            <a:ext cx="8280920" cy="1512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lnSpc>
                <a:spcPct val="150000"/>
              </a:lnSpc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ko-KR" altLang="en-US" sz="2200" dirty="0">
                <a:solidFill>
                  <a:prstClr val="black"/>
                </a:solidFill>
              </a:rPr>
              <a:t>유목 부락이 당 태종에게 </a:t>
            </a:r>
            <a:r>
              <a:rPr lang="en-US" altLang="ko-KR" sz="2200" dirty="0">
                <a:solidFill>
                  <a:prstClr val="black"/>
                </a:solidFill>
              </a:rPr>
              <a:t>‘</a:t>
            </a:r>
            <a:r>
              <a:rPr lang="ko-KR" altLang="en-US" sz="2200" b="1" dirty="0">
                <a:solidFill>
                  <a:prstClr val="black"/>
                </a:solidFill>
              </a:rPr>
              <a:t>천가한</a:t>
            </a:r>
            <a:r>
              <a:rPr lang="ko-KR" altLang="en-US" b="1" dirty="0">
                <a:solidFill>
                  <a:prstClr val="black"/>
                </a:solidFill>
              </a:rPr>
              <a:t>天可汗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세계의 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en-US" altLang="ko-KR" sz="2200" dirty="0">
                <a:solidFill>
                  <a:prstClr val="black"/>
                </a:solidFill>
              </a:rPr>
              <a:t>’ </a:t>
            </a:r>
            <a:r>
              <a:rPr lang="ko-KR" altLang="en-US" sz="2200" dirty="0">
                <a:solidFill>
                  <a:prstClr val="black"/>
                </a:solidFill>
              </a:rPr>
              <a:t>호칭을 헌상</a:t>
            </a:r>
            <a:endParaRPr lang="en-US" altLang="ko-KR" sz="2200" dirty="0">
              <a:solidFill>
                <a:prstClr val="black"/>
              </a:solidFill>
            </a:endParaRPr>
          </a:p>
          <a:p>
            <a:pPr marL="859536" lvl="2" indent="-228600">
              <a:lnSpc>
                <a:spcPct val="150000"/>
              </a:lnSpc>
              <a:spcBef>
                <a:spcPts val="350"/>
              </a:spcBef>
              <a:buClr>
                <a:srgbClr val="74AD8D"/>
              </a:buClr>
              <a:buSzPct val="100000"/>
              <a:buFont typeface="Wingdings 2"/>
              <a:buChar char=""/>
            </a:pPr>
            <a:r>
              <a:rPr lang="ko-KR" altLang="en-US" sz="2400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중국 황제가 </a:t>
            </a:r>
            <a:r>
              <a:rPr lang="ko-KR" altLang="en-US" sz="2400" dirty="0" err="1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유목세계의</a:t>
            </a:r>
            <a:r>
              <a:rPr lang="ko-KR" altLang="en-US" sz="2400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군주를 겸한 역사상 최초의 사건</a:t>
            </a:r>
            <a:endParaRPr lang="en-US" altLang="ko-KR" sz="2400" dirty="0">
              <a:solidFill>
                <a:prstClr val="black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">
            <p14:nvContentPartPr>
              <p14:cNvPr id="8" name="잉크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53359" y="3391019"/>
              <a:ext cx="2" cy="2"/>
            </p14:xfrm>
          </p:contentPart>
        </mc:Choice>
        <mc:Fallback>
          <p:pic>
            <p:nvPicPr>
              <p:cNvPr id="8" name="잉크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3359" y="33910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93"/>
    </mc:Choice>
    <mc:Fallback xmlns="">
      <p:transition spd="slow" advTm="48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동족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姬씨 姓</a:t>
            </a:r>
            <a:r>
              <a:rPr lang="en-US" altLang="ko-KR" sz="2000" b="1" dirty="0"/>
              <a:t>)</a:t>
            </a:r>
            <a:r>
              <a:rPr lang="ko-KR" altLang="en-US" b="1" dirty="0"/>
              <a:t> 봉건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 fontAlgn="base"/>
            <a:r>
              <a:rPr lang="ko-KR" altLang="en-US" dirty="0"/>
              <a:t>주공의 아들 魯公</a:t>
            </a:r>
            <a:endParaRPr lang="en-US" altLang="ko-KR" dirty="0"/>
          </a:p>
          <a:p>
            <a:pPr lvl="1" fontAlgn="base"/>
            <a:r>
              <a:rPr lang="ko-KR" altLang="en-US" dirty="0" err="1"/>
              <a:t>무왕의</a:t>
            </a:r>
            <a:r>
              <a:rPr lang="ko-KR" altLang="en-US" dirty="0"/>
              <a:t> 아우 康叔</a:t>
            </a:r>
            <a:endParaRPr lang="en-US" altLang="ko-KR" dirty="0"/>
          </a:p>
          <a:p>
            <a:pPr lvl="1" fontAlgn="base"/>
            <a:r>
              <a:rPr lang="ko-KR" altLang="en-US" dirty="0"/>
              <a:t>성왕의 아우 唐叔</a:t>
            </a:r>
            <a:endParaRPr lang="en-US" altLang="ko-KR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400" b="1" dirty="0" err="1"/>
              <a:t>부계씨족제</a:t>
            </a:r>
            <a:endParaRPr lang="en-US" altLang="ko-KR" sz="2400" b="1" dirty="0"/>
          </a:p>
          <a:p>
            <a:pPr marL="109728" indent="0">
              <a:buNone/>
            </a:pPr>
            <a:r>
              <a:rPr lang="ko-KR" altLang="en-US" sz="2400" b="1" dirty="0"/>
              <a:t>   적장자상속제 </a:t>
            </a:r>
            <a:r>
              <a:rPr lang="en-US" altLang="ko-KR" sz="2400" b="1" dirty="0"/>
              <a:t>	</a:t>
            </a:r>
          </a:p>
          <a:p>
            <a:pPr marL="109728" indent="0">
              <a:buNone/>
            </a:pPr>
            <a:r>
              <a:rPr lang="en-US" altLang="ko-KR" sz="2400" b="1" dirty="0"/>
              <a:t>		        </a:t>
            </a:r>
            <a:r>
              <a:rPr lang="ko-KR" altLang="en-US" sz="2400" dirty="0"/>
              <a:t>宗家</a:t>
            </a:r>
            <a:r>
              <a:rPr lang="en-US" altLang="ko-KR" sz="2400" dirty="0"/>
              <a:t>	-</a:t>
            </a:r>
            <a:r>
              <a:rPr lang="ko-KR" altLang="en-US" sz="2400" dirty="0"/>
              <a:t>   分家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		</a:t>
            </a:r>
            <a:r>
              <a:rPr lang="en-US" altLang="ko-KR" sz="2000" dirty="0"/>
              <a:t>(</a:t>
            </a:r>
            <a:r>
              <a:rPr lang="ko-KR" altLang="en-US" sz="2000" dirty="0"/>
              <a:t>大宗</a:t>
            </a:r>
            <a:r>
              <a:rPr lang="en-US" altLang="ko-KR" sz="2000" dirty="0"/>
              <a:t>, </a:t>
            </a:r>
            <a:r>
              <a:rPr lang="ko-KR" altLang="en-US" sz="2000" dirty="0"/>
              <a:t>큰집</a:t>
            </a:r>
            <a:r>
              <a:rPr lang="en-US" altLang="ko-KR" sz="2000" dirty="0"/>
              <a:t>) 	      (</a:t>
            </a:r>
            <a:r>
              <a:rPr lang="ko-KR" altLang="en-US" sz="2000" dirty="0"/>
              <a:t>小宗</a:t>
            </a:r>
            <a:r>
              <a:rPr lang="en-US" altLang="ko-KR" sz="2000" dirty="0"/>
              <a:t>, </a:t>
            </a:r>
            <a:r>
              <a:rPr lang="ko-KR" altLang="en-US" sz="2000" dirty="0"/>
              <a:t>작은집</a:t>
            </a:r>
            <a:r>
              <a:rPr lang="en-US" altLang="ko-KR" sz="2000" dirty="0"/>
              <a:t>)</a:t>
            </a:r>
          </a:p>
          <a:p>
            <a:pPr marL="109728" indent="0" fontAlgn="base">
              <a:buNone/>
            </a:pPr>
            <a:endParaRPr lang="en-US" altLang="ko-KR" sz="22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 봉건제의 특징</a:t>
            </a:r>
          </a:p>
        </p:txBody>
      </p:sp>
    </p:spTree>
    <p:extLst>
      <p:ext uri="{BB962C8B-B14F-4D97-AF65-F5344CB8AC3E}">
        <p14:creationId xmlns:p14="http://schemas.microsoft.com/office/powerpoint/2010/main" val="912917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484785"/>
            <a:ext cx="8229600" cy="452596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/>
              <a:t>책봉이 아닌 도호부 중심의 기미</a:t>
            </a:r>
            <a:r>
              <a:rPr lang="ko-KR" altLang="en-US" sz="1800" b="1" dirty="0">
                <a:latin typeface="HY견명조" pitchFamily="18" charset="-127"/>
                <a:ea typeface="HY견명조" pitchFamily="18" charset="-127"/>
              </a:rPr>
              <a:t>羈縻</a:t>
            </a:r>
            <a:r>
              <a:rPr lang="ko-KR" altLang="en-US" b="1" dirty="0"/>
              <a:t>지배체제로 전환</a:t>
            </a:r>
            <a:endParaRPr lang="en-US" altLang="ko-KR" b="1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도호부 설치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9539" y="2425859"/>
              <a:ext cx="2" cy="2"/>
            </p14:xfrm>
          </p:contentPart>
        </mc:Choice>
        <mc:Fallback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9539" y="24258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454444"/>
            <a:ext cx="7308874" cy="3913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639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35"/>
    </mc:Choice>
    <mc:Fallback xmlns="">
      <p:transition spd="slow" advTm="9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이민족 거주 지역을 정벌</a:t>
            </a:r>
            <a:r>
              <a:rPr lang="en-US" altLang="ko-KR" sz="2000" dirty="0"/>
              <a:t> 	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도호부를 두고 </a:t>
            </a:r>
            <a:r>
              <a:rPr lang="ko-KR" altLang="en-US" sz="2000" dirty="0" err="1"/>
              <a:t>도호</a:t>
            </a:r>
            <a:r>
              <a:rPr lang="en-US" altLang="ko-KR" sz="2000" dirty="0"/>
              <a:t>(</a:t>
            </a:r>
            <a:r>
              <a:rPr lang="ko-KR" altLang="en-US" sz="2000" dirty="0"/>
              <a:t>당의 관료</a:t>
            </a:r>
            <a:r>
              <a:rPr lang="en-US" altLang="ko-KR" sz="2000" dirty="0"/>
              <a:t>)</a:t>
            </a:r>
            <a:r>
              <a:rPr lang="ko-KR" altLang="en-US" sz="2000" dirty="0"/>
              <a:t>를 파견 지배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이민족 부락은 </a:t>
            </a:r>
            <a:r>
              <a:rPr lang="ko-KR" altLang="en-US" sz="2000" dirty="0" err="1"/>
              <a:t>소부락</a:t>
            </a:r>
            <a:r>
              <a:rPr lang="ko-KR" altLang="en-US" sz="2000" dirty="0"/>
              <a:t> 단위로 분산 통제 </a:t>
            </a: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   부락의 각 군장은 </a:t>
            </a:r>
            <a:r>
              <a:rPr lang="ko-KR" altLang="en-US" sz="2000" dirty="0" err="1"/>
              <a:t>도독이나</a:t>
            </a:r>
            <a:r>
              <a:rPr lang="ko-KR" altLang="en-US" sz="2000" dirty="0"/>
              <a:t> 자사로 임명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고유 문화 전통을 유지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부락간</a:t>
            </a:r>
            <a:r>
              <a:rPr lang="ko-KR" altLang="en-US" sz="2000" dirty="0"/>
              <a:t> 약탈과 전쟁은 금지</a:t>
            </a:r>
            <a:r>
              <a:rPr lang="en-US" altLang="ko-KR" sz="2000" dirty="0"/>
              <a:t>!!</a:t>
            </a:r>
          </a:p>
          <a:p>
            <a:pPr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유목제국의</a:t>
            </a:r>
            <a:r>
              <a:rPr lang="ko-KR" altLang="en-US" sz="2000" dirty="0"/>
              <a:t> 출현을 막고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유목적 군사력을 동원하여 당의 대외 정벌에 동원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약탈 허용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도호부 체제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08019" y="3429000"/>
            <a:ext cx="3600400" cy="10081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기미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羈縻</a:t>
            </a:r>
            <a:r>
              <a:rPr lang="ko-KR" altLang="en-US" sz="32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0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04"/>
    </mc:Choice>
    <mc:Fallback xmlns="">
      <p:transition spd="slow" advTm="28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sz="2400" dirty="0"/>
              <a:t>호한일가</a:t>
            </a:r>
            <a:r>
              <a:rPr lang="ko-KR" altLang="en-US" sz="1800" dirty="0"/>
              <a:t>胡漢一家</a:t>
            </a:r>
            <a:r>
              <a:rPr lang="en-US" altLang="ko-KR" sz="2400" dirty="0"/>
              <a:t>,  </a:t>
            </a:r>
            <a:r>
              <a:rPr lang="ko-KR" altLang="en-US" sz="2400" dirty="0" err="1"/>
              <a:t>화이불수관</a:t>
            </a:r>
            <a:r>
              <a:rPr lang="ko-KR" altLang="en-US" sz="1800" dirty="0" err="1"/>
              <a:t>華夷不殊觀</a:t>
            </a:r>
            <a:endParaRPr lang="ko-KR" altLang="en-US" sz="1800" dirty="0"/>
          </a:p>
          <a:p>
            <a:pPr lvl="2"/>
            <a:endParaRPr lang="en-US" altLang="ko-KR" sz="2400" dirty="0"/>
          </a:p>
          <a:p>
            <a:pPr lvl="2"/>
            <a:r>
              <a:rPr lang="ko-KR" altLang="en-US" sz="2400" dirty="0"/>
              <a:t>이민족 출신의 적극 등용</a:t>
            </a:r>
            <a:endParaRPr lang="en-US" altLang="ko-KR" sz="2400" dirty="0"/>
          </a:p>
          <a:p>
            <a:pPr lvl="2">
              <a:buNone/>
            </a:pPr>
            <a:r>
              <a:rPr lang="en-US" altLang="ko-KR" sz="2400" dirty="0"/>
              <a:t>			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당의 대외정벌의 선봉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			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외교 사절로 파견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			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공적에 따라 높은 관직과 포상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lvl="2"/>
            <a:endParaRPr lang="en-US" altLang="ko-KR" sz="2400" dirty="0"/>
          </a:p>
          <a:p>
            <a:pPr lvl="2"/>
            <a:r>
              <a:rPr lang="ko-KR" altLang="en-US" sz="2400" dirty="0"/>
              <a:t>혼인을 통한 화친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진보적 민족 정책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24"/>
    </mc:Choice>
    <mc:Fallback xmlns="">
      <p:transition spd="slow" advTm="177724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7528" y="1916832"/>
            <a:ext cx="8568952" cy="302433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악비</a:t>
            </a:r>
            <a:r>
              <a:rPr lang="en-US" altLang="ko-KR" sz="4400" dirty="0"/>
              <a:t>, </a:t>
            </a:r>
            <a:br>
              <a:rPr lang="en-US" altLang="ko-KR" sz="4400" dirty="0"/>
            </a:br>
            <a:r>
              <a:rPr lang="ko-KR" altLang="en-US" sz="4400" dirty="0"/>
              <a:t>더이상 중국민족의 영웅이 아니다</a:t>
            </a:r>
            <a:r>
              <a:rPr lang="en-US" altLang="ko-KR" sz="4400" dirty="0"/>
              <a:t>?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96"/>
    </mc:Choice>
    <mc:Fallback xmlns="">
      <p:transition spd="slow" advTm="117296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dirty="0"/>
              <a:t>1-1. </a:t>
            </a:r>
            <a:r>
              <a:rPr lang="ko-KR" altLang="en-US" dirty="0"/>
              <a:t>송의 문치주의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문관 우대와 무의 경시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dirty="0"/>
              <a:t>1-2. </a:t>
            </a:r>
            <a:r>
              <a:rPr lang="ko-KR" altLang="en-US" dirty="0"/>
              <a:t>북송의 대외관계</a:t>
            </a:r>
            <a:endParaRPr lang="en-US" altLang="ko-KR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dirty="0"/>
              <a:t>1-3. </a:t>
            </a:r>
            <a:r>
              <a:rPr lang="ko-KR" altLang="en-US" dirty="0"/>
              <a:t>금의 출현과 북송의 멸망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(1127,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정강의 변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시대배경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4"/>
    </mc:Choice>
    <mc:Fallback xmlns="">
      <p:transition spd="slow" advTm="16014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91544" y="148478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이민족 출신의 무인 절도사가 주도하는 당말오대唐末五代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송 태조의 </a:t>
            </a:r>
            <a:r>
              <a:rPr lang="ko-KR" altLang="en-US" sz="2000" dirty="0" err="1"/>
              <a:t>배주석병권</a:t>
            </a:r>
            <a:r>
              <a:rPr lang="ko-KR" altLang="en-US" sz="2000" dirty="0" err="1">
                <a:latin typeface="+mn-ea"/>
              </a:rPr>
              <a:t>杯酒釋兵權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과거제를</a:t>
            </a:r>
            <a:r>
              <a:rPr lang="ko-KR" altLang="en-US" sz="2000" dirty="0"/>
              <a:t> 통해 문신관료체제 정비 </a:t>
            </a:r>
            <a:r>
              <a:rPr lang="en-US" altLang="ko-KR" sz="2000" dirty="0"/>
              <a:t>(</a:t>
            </a:r>
            <a:r>
              <a:rPr lang="ko-KR" altLang="en-US" sz="2000" dirty="0"/>
              <a:t>문관 우위의 관료제</a:t>
            </a:r>
            <a:r>
              <a:rPr lang="en-US" altLang="ko-KR" sz="2000" dirty="0"/>
              <a:t>)</a:t>
            </a:r>
          </a:p>
          <a:p>
            <a:pPr marL="109728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서민출신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신흥 지주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학자적 관료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논어 맹자 대학 중용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송의 문치주의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96200" y="3140968"/>
            <a:ext cx="2088232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사대부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505944" y="4587090"/>
            <a:ext cx="7200800" cy="165618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 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송은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당말오대의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무인시대를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극복하고 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   학자적인 사대부관료를 기반으로 문치주의를 확립</a:t>
            </a:r>
          </a:p>
        </p:txBody>
      </p:sp>
    </p:spTree>
    <p:extLst>
      <p:ext uri="{BB962C8B-B14F-4D97-AF65-F5344CB8AC3E}">
        <p14:creationId xmlns:p14="http://schemas.microsoft.com/office/powerpoint/2010/main" val="28256158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요</a:t>
            </a:r>
            <a:r>
              <a:rPr lang="en-US" altLang="ko-KR" b="1" dirty="0"/>
              <a:t>(</a:t>
            </a:r>
            <a:r>
              <a:rPr lang="ko-KR" altLang="en-US" b="1" dirty="0"/>
              <a:t>거란</a:t>
            </a:r>
            <a:r>
              <a:rPr lang="en-US" altLang="ko-KR" b="1" dirty="0"/>
              <a:t>)	</a:t>
            </a:r>
            <a:r>
              <a:rPr lang="ko-KR" altLang="en-US" sz="2000" dirty="0"/>
              <a:t>후진을 도운 대가로 </a:t>
            </a:r>
            <a:r>
              <a:rPr lang="ko-KR" altLang="en-US" sz="2000" dirty="0" err="1"/>
              <a:t>연운</a:t>
            </a:r>
            <a:r>
              <a:rPr lang="en-US" altLang="ko-KR" sz="2000" dirty="0"/>
              <a:t>16</a:t>
            </a:r>
            <a:r>
              <a:rPr lang="ko-KR" altLang="en-US" sz="2000" dirty="0"/>
              <a:t>주 획득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	</a:t>
            </a:r>
            <a:r>
              <a:rPr lang="ko-KR" altLang="en-US" sz="2000" dirty="0"/>
              <a:t>송은 </a:t>
            </a:r>
            <a:r>
              <a:rPr lang="ko-KR" altLang="en-US" sz="2000" dirty="0" err="1"/>
              <a:t>연운</a:t>
            </a:r>
            <a:r>
              <a:rPr lang="en-US" altLang="ko-KR" sz="2000" dirty="0"/>
              <a:t>16</a:t>
            </a:r>
            <a:r>
              <a:rPr lang="ko-KR" altLang="en-US" sz="2000" dirty="0"/>
              <a:t>주 탈환에 실패 후 경제보복조치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	*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전연의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맹 </a:t>
            </a:r>
            <a:r>
              <a:rPr lang="en-US" altLang="ko-KR" sz="1800" dirty="0"/>
              <a:t>(1004) </a:t>
            </a:r>
            <a:r>
              <a:rPr lang="en-US" altLang="ko-KR" sz="2000" dirty="0"/>
              <a:t>	</a:t>
            </a:r>
          </a:p>
          <a:p>
            <a:pPr>
              <a:buNone/>
            </a:pPr>
            <a:r>
              <a:rPr lang="en-US" altLang="ko-KR" sz="2000" dirty="0"/>
              <a:t>				- </a:t>
            </a:r>
            <a:r>
              <a:rPr lang="ko-KR" altLang="en-US" sz="2000" dirty="0"/>
              <a:t>송과 요는 형과 아우 관계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		- </a:t>
            </a:r>
            <a:r>
              <a:rPr lang="ko-KR" altLang="en-US" sz="2000" dirty="0"/>
              <a:t>송이 요에게 매년 공납</a:t>
            </a:r>
            <a:endParaRPr lang="en-US" altLang="ko-KR" sz="2000" dirty="0"/>
          </a:p>
          <a:p>
            <a:endParaRPr lang="en-US" altLang="ko-KR" b="1" dirty="0"/>
          </a:p>
          <a:p>
            <a:r>
              <a:rPr lang="ko-KR" altLang="en-US" b="1" dirty="0" err="1"/>
              <a:t>서하</a:t>
            </a:r>
            <a:r>
              <a:rPr lang="en-US" altLang="ko-KR" sz="3400" dirty="0"/>
              <a:t>	</a:t>
            </a:r>
            <a:r>
              <a:rPr lang="en-US" altLang="ko-KR" sz="2000" dirty="0"/>
              <a:t>*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서하와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송의 화의 </a:t>
            </a:r>
            <a:r>
              <a:rPr lang="en-US" altLang="ko-KR" sz="1800" dirty="0"/>
              <a:t>(1044)</a:t>
            </a:r>
          </a:p>
          <a:p>
            <a:pPr>
              <a:buNone/>
            </a:pPr>
            <a:r>
              <a:rPr lang="en-US" altLang="ko-KR" sz="2000" dirty="0"/>
              <a:t>				- </a:t>
            </a:r>
            <a:r>
              <a:rPr lang="ko-KR" altLang="en-US" sz="2000" dirty="0" err="1"/>
              <a:t>서하는</a:t>
            </a:r>
            <a:r>
              <a:rPr lang="ko-KR" altLang="en-US" sz="2000" dirty="0"/>
              <a:t> 황제 칭호를 취소하고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		- </a:t>
            </a:r>
            <a:r>
              <a:rPr lang="ko-KR" altLang="en-US" sz="2000" dirty="0"/>
              <a:t>송은 매년 </a:t>
            </a:r>
            <a:r>
              <a:rPr lang="ko-KR" altLang="en-US" sz="2000" dirty="0" err="1"/>
              <a:t>세폐를</a:t>
            </a:r>
            <a:r>
              <a:rPr lang="ko-KR" altLang="en-US" sz="2000" dirty="0"/>
              <a:t> 공납</a:t>
            </a:r>
            <a:endParaRPr lang="en-US" altLang="ko-KR" sz="2000" dirty="0"/>
          </a:p>
          <a:p>
            <a:endParaRPr lang="en-US" altLang="ko-KR" sz="3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북송의</a:t>
            </a:r>
            <a:r>
              <a:rPr lang="en-US" altLang="ko-KR" dirty="0"/>
              <a:t> </a:t>
            </a:r>
            <a:r>
              <a:rPr lang="ko-KR" altLang="en-US" dirty="0"/>
              <a:t>대외관계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11824" y="5228896"/>
            <a:ext cx="5544616" cy="15567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요와 </a:t>
            </a:r>
            <a:r>
              <a:rPr lang="ko-KR" altLang="en-US" sz="2000" dirty="0" err="1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서하에</a:t>
            </a:r>
            <a:r>
              <a:rPr lang="ko-KR" altLang="en-US" sz="2000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 대한 막대한 </a:t>
            </a:r>
            <a:r>
              <a:rPr lang="ko-KR" altLang="en-US" sz="2000" dirty="0" err="1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세폐</a:t>
            </a:r>
            <a:endParaRPr lang="en-US" altLang="ko-KR" sz="2000" dirty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급증하는 군사 유지비</a:t>
            </a:r>
            <a:endParaRPr lang="en-US" altLang="ko-KR" sz="2000" dirty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ko-KR" altLang="en-US" sz="2000" b="1" dirty="0">
                <a:solidFill>
                  <a:srgbClr val="FF0000"/>
                </a:solidFill>
              </a:rPr>
              <a:t>송은 이를 어떻게 감당할 수 있었을까</a:t>
            </a:r>
            <a:r>
              <a:rPr lang="en-US" altLang="ko-KR" sz="2000" b="1" dirty="0">
                <a:solidFill>
                  <a:srgbClr val="FF0000"/>
                </a:solidFill>
              </a:rPr>
              <a:t>?</a:t>
            </a:r>
            <a:endParaRPr lang="ko-KR" altLang="en-US" sz="2000" b="1" dirty="0">
              <a:solidFill>
                <a:srgbClr val="FF0000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송대</a:t>
            </a:r>
            <a:r>
              <a:rPr lang="ko-KR" altLang="en-US" dirty="0"/>
              <a:t> 사회경제 </a:t>
            </a:r>
            <a:r>
              <a:rPr lang="en-US" altLang="ko-KR" dirty="0"/>
              <a:t>- </a:t>
            </a:r>
            <a:r>
              <a:rPr lang="ko-KR" altLang="en-US" dirty="0"/>
              <a:t>농업생산력의 증대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농업생산성이 비약적으로 발달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경작토지 확충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품종의 다양화</a:t>
            </a:r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농기구발달 </a:t>
            </a:r>
            <a:r>
              <a:rPr lang="en-US" altLang="ko-KR" sz="2000" dirty="0"/>
              <a:t>( </a:t>
            </a:r>
            <a:r>
              <a:rPr lang="ko-KR" altLang="en-US" sz="2000" dirty="0"/>
              <a:t>쟁기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써래</a:t>
            </a:r>
            <a:r>
              <a:rPr lang="en-US" altLang="ko-KR" sz="2000" dirty="0"/>
              <a:t>, </a:t>
            </a:r>
            <a:r>
              <a:rPr lang="ko-KR" altLang="en-US" sz="2000" dirty="0"/>
              <a:t>가래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앙마</a:t>
            </a:r>
            <a:r>
              <a:rPr lang="en-US" altLang="ko-KR" sz="2000" dirty="0"/>
              <a:t>,,)</a:t>
            </a:r>
            <a:endParaRPr lang="ko-KR" altLang="en-US" sz="2000" dirty="0"/>
          </a:p>
          <a:p>
            <a:pPr>
              <a:buNone/>
            </a:pP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농사기법의 개발</a:t>
            </a:r>
            <a:r>
              <a:rPr lang="en-US" altLang="ko-KR" sz="2000" dirty="0"/>
              <a:t>(</a:t>
            </a:r>
            <a:r>
              <a:rPr lang="ko-KR" altLang="en-US" sz="2000" dirty="0"/>
              <a:t>윤작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시비법</a:t>
            </a:r>
            <a:r>
              <a:rPr lang="en-US" altLang="ko-KR" sz="2000" dirty="0"/>
              <a:t>, </a:t>
            </a:r>
            <a:r>
              <a:rPr lang="ko-KR" altLang="en-US" sz="2000" dirty="0"/>
              <a:t>모내기</a:t>
            </a:r>
            <a:r>
              <a:rPr lang="en-US" altLang="ko-KR" sz="2000" dirty="0"/>
              <a:t>,,)</a:t>
            </a:r>
          </a:p>
          <a:p>
            <a:pPr>
              <a:buNone/>
            </a:pPr>
            <a:endParaRPr lang="en-US" altLang="ko-KR" sz="2000" b="1" dirty="0"/>
          </a:p>
          <a:p>
            <a:pPr>
              <a:buNone/>
            </a:pPr>
            <a:endParaRPr lang="en-US" altLang="ko-KR" sz="2000" b="1" dirty="0"/>
          </a:p>
          <a:p>
            <a:pPr>
              <a:buNone/>
            </a:pPr>
            <a:r>
              <a:rPr lang="ko-KR" altLang="en-US" sz="2000" b="1" dirty="0" err="1"/>
              <a:t>송대</a:t>
            </a:r>
            <a:r>
              <a:rPr lang="ko-KR" altLang="en-US" sz="2000" dirty="0" err="1"/>
              <a:t>에는</a:t>
            </a:r>
            <a:endParaRPr lang="en-US" altLang="ko-KR" sz="2000" dirty="0"/>
          </a:p>
          <a:p>
            <a:pPr fontAlgn="base"/>
            <a:r>
              <a:rPr lang="ko-KR" altLang="en-US" sz="2000" dirty="0" err="1"/>
              <a:t>전업화ㆍ상품화</a:t>
            </a:r>
            <a:r>
              <a:rPr lang="en-US" altLang="ko-KR" sz="2000" dirty="0"/>
              <a:t>, </a:t>
            </a:r>
            <a:r>
              <a:rPr lang="ko-KR" altLang="en-US" sz="2000" dirty="0"/>
              <a:t>지방적 특산화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	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강남의 차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장강 하류의 쌀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경덕진 도자기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산동 방직업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사천 비단 등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ko-KR" altLang="en-US" sz="1800" dirty="0"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/>
              <a:t>전국적 유통망과 상업도시 발전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방제 시제의 붕괴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r>
              <a:rPr lang="ko-KR" altLang="en-US" sz="2000" dirty="0"/>
              <a:t>교역을 위한 </a:t>
            </a:r>
            <a:r>
              <a:rPr lang="ko-KR" altLang="en-US" sz="2000" u="sng" dirty="0"/>
              <a:t>동전 주조</a:t>
            </a:r>
            <a:r>
              <a:rPr lang="en-US" altLang="ko-KR" sz="2000" dirty="0"/>
              <a:t>, </a:t>
            </a:r>
            <a:r>
              <a:rPr lang="ko-KR" altLang="en-US" sz="2000" dirty="0"/>
              <a:t>지폐</a:t>
            </a:r>
            <a:r>
              <a:rPr lang="en-US" altLang="ko-KR" sz="2000" dirty="0"/>
              <a:t>(</a:t>
            </a:r>
            <a:r>
              <a:rPr lang="ko-KR" altLang="en-US" sz="2000" dirty="0"/>
              <a:t>교자</a:t>
            </a:r>
            <a:r>
              <a:rPr lang="en-US" altLang="ko-KR" sz="2000" dirty="0"/>
              <a:t>) </a:t>
            </a:r>
            <a:r>
              <a:rPr lang="ko-KR" altLang="en-US" sz="2000" dirty="0"/>
              <a:t>사용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223792" y="5733257"/>
            <a:ext cx="5472608" cy="874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en-US" altLang="ko-KR" sz="2400" dirty="0"/>
          </a:p>
          <a:p>
            <a:pPr lvl="1" algn="ctr"/>
            <a:r>
              <a:rPr lang="ko-KR" altLang="en-US" sz="2400" dirty="0" err="1">
                <a:latin typeface="HY견명조" pitchFamily="18" charset="-127"/>
                <a:ea typeface="HY견명조" pitchFamily="18" charset="-127"/>
              </a:rPr>
              <a:t>장택단</a:t>
            </a:r>
            <a:r>
              <a:rPr lang="en-US" altLang="ko-KR" sz="2400" dirty="0">
                <a:latin typeface="HY견명조" pitchFamily="18" charset="-127"/>
                <a:ea typeface="HY견명조" pitchFamily="18" charset="-127"/>
              </a:rPr>
              <a:t>,  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청명상하도淸明上河圖</a:t>
            </a:r>
            <a:endParaRPr lang="en-US" altLang="ko-KR" sz="2400" dirty="0">
              <a:latin typeface="HY견명조" pitchFamily="18" charset="-127"/>
              <a:ea typeface="HY견명조" pitchFamily="18" charset="-127"/>
            </a:endParaRPr>
          </a:p>
          <a:p>
            <a:pPr lvl="1"/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북송말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장택단의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청명절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수도 개봉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풍경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pPr marL="285750" indent="-285750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24.6cm,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528cm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긴 두루마리 형태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 명의 사람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•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•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•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낙타 등의 가축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5-60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수레와 가마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크고 작은 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 척 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spcBef>
                <a:spcPct val="0"/>
              </a:spcBef>
            </a:pPr>
            <a:r>
              <a:rPr lang="ko-KR" altLang="en-US" sz="2800" dirty="0">
                <a:latin typeface="HY견명조" pitchFamily="18" charset="-127"/>
                <a:ea typeface="HY견명조" pitchFamily="18" charset="-127"/>
              </a:rPr>
              <a:t>청명상하도淸明上河圖</a:t>
            </a:r>
            <a:endParaRPr lang="ko-KR" altLang="en-US" dirty="0"/>
          </a:p>
        </p:txBody>
      </p:sp>
      <p:pic>
        <p:nvPicPr>
          <p:cNvPr id="4" name="그림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30792"/>
            <a:ext cx="9144000" cy="6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금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여진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/>
              <a:t>의 건국</a:t>
            </a:r>
            <a:r>
              <a:rPr lang="en-US" altLang="ko-KR" sz="1800" dirty="0"/>
              <a:t>(1115, </a:t>
            </a:r>
            <a:r>
              <a:rPr lang="ko-KR" altLang="en-US" sz="1800" dirty="0" err="1"/>
              <a:t>완안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아골타</a:t>
            </a:r>
            <a:r>
              <a:rPr lang="en-US" altLang="ko-KR" sz="1800" dirty="0"/>
              <a:t>)</a:t>
            </a:r>
          </a:p>
          <a:p>
            <a:endParaRPr lang="en-US" altLang="ko-KR" sz="2000" b="1" dirty="0"/>
          </a:p>
          <a:p>
            <a:pPr algn="just"/>
            <a:r>
              <a:rPr lang="ko-KR" altLang="en-US" sz="2000" dirty="0"/>
              <a:t>송과 금의 해상맹약</a:t>
            </a:r>
            <a:r>
              <a:rPr lang="en-US" altLang="ko-KR" sz="2000" dirty="0"/>
              <a:t>(1120)	</a:t>
            </a:r>
          </a:p>
          <a:p>
            <a:pPr algn="just">
              <a:buNone/>
            </a:pPr>
            <a:r>
              <a:rPr lang="en-US" altLang="ko-KR" sz="2000" dirty="0"/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금과 송이 요를 협공할 것을 약조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금은 요의 서경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대동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함락하고 송은 실패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송은 금의 지원을 요청하여 연경을 점령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송은 금과의 약조를 이행하지 않고 요에 밀서 전달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b="1" dirty="0">
                <a:latin typeface="양재깨비체B" pitchFamily="18" charset="-127"/>
                <a:ea typeface="양재깨비체B" pitchFamily="18" charset="-127"/>
              </a:rPr>
              <a:t>정강의 변</a:t>
            </a:r>
            <a:r>
              <a:rPr lang="en-US" altLang="ko-KR" sz="2000" dirty="0"/>
              <a:t>(1127) </a:t>
            </a:r>
            <a:endParaRPr lang="en-US" altLang="ko-KR" sz="2000" b="1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금은 송의 황족과 관료 기술자 등 </a:t>
            </a:r>
            <a:r>
              <a:rPr lang="en-US" altLang="ko-KR" sz="2000" dirty="0"/>
              <a:t>3</a:t>
            </a:r>
            <a:r>
              <a:rPr lang="ko-KR" altLang="en-US" sz="2000" dirty="0" err="1"/>
              <a:t>천여명을</a:t>
            </a:r>
            <a:r>
              <a:rPr lang="ko-KR" altLang="en-US" sz="2000" dirty="0"/>
              <a:t> 압송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북송 멸망</a:t>
            </a:r>
            <a:r>
              <a:rPr lang="en-US" altLang="ko-KR" sz="2000" dirty="0"/>
              <a:t>	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금의 출현과 북송의 멸망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r>
              <a:rPr lang="ko-KR" altLang="en-US" sz="3500" b="1" dirty="0" err="1"/>
              <a:t>적장자상속</a:t>
            </a:r>
            <a:r>
              <a:rPr lang="ko-KR" altLang="en-US" dirty="0" err="1"/>
              <a:t>의</a:t>
            </a:r>
            <a:r>
              <a:rPr lang="ko-KR" altLang="en-US" dirty="0"/>
              <a:t> 원리를 기반으로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궁서" pitchFamily="18" charset="-127"/>
                <a:ea typeface="궁서" pitchFamily="18" charset="-127"/>
              </a:rPr>
              <a:t>	</a:t>
            </a:r>
            <a:endParaRPr lang="en-US" altLang="ko-KR" sz="2000" dirty="0">
              <a:latin typeface="+mn-ea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		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					</a:t>
            </a:r>
            <a:r>
              <a:rPr lang="ko-KR" altLang="en-US" sz="3000" dirty="0">
                <a:latin typeface="+mn-ea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궁서" pitchFamily="18" charset="-127"/>
                <a:ea typeface="궁서" pitchFamily="18" charset="-127"/>
              </a:rPr>
              <a:t>	</a:t>
            </a:r>
            <a:r>
              <a:rPr lang="en-US" altLang="ko-KR" sz="26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en-US" altLang="ko-KR" sz="2600" dirty="0"/>
              <a:t>	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 봉건제의 특징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47528" y="2452498"/>
            <a:ext cx="5544616" cy="11925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SzPct val="70000"/>
            </a:pPr>
            <a:r>
              <a:rPr lang="en-US" altLang="ko-KR" sz="2800" dirty="0">
                <a:solidFill>
                  <a:srgbClr val="433021"/>
                </a:solidFill>
                <a:latin typeface="HY견명조"/>
              </a:rPr>
              <a:t>    </a:t>
            </a:r>
            <a:r>
              <a:rPr lang="ko-KR" altLang="en-US" sz="3200" dirty="0">
                <a:solidFill>
                  <a:srgbClr val="433021"/>
                </a:solidFill>
                <a:latin typeface="HY견명조"/>
              </a:rPr>
              <a:t>천자      →    제후</a:t>
            </a:r>
            <a:endParaRPr lang="en-US" altLang="ko-KR" sz="3200" dirty="0">
              <a:solidFill>
                <a:srgbClr val="433021"/>
              </a:solidFill>
              <a:latin typeface="HY견명조"/>
            </a:endParaRPr>
          </a:p>
          <a:p>
            <a:pPr marL="342900" indent="-342900">
              <a:buSzPct val="70000"/>
            </a:pPr>
            <a:r>
              <a:rPr lang="en-US" altLang="ko-KR" sz="2200" dirty="0">
                <a:solidFill>
                  <a:srgbClr val="433021"/>
                </a:solidFill>
                <a:latin typeface="HY견명조"/>
              </a:rPr>
              <a:t>  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큰집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大宗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      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작은집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 err="1">
                <a:solidFill>
                  <a:srgbClr val="0070C0"/>
                </a:solidFill>
                <a:latin typeface="HY견명조"/>
              </a:rPr>
              <a:t>小宗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91744" y="3789040"/>
            <a:ext cx="5616624" cy="122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SzPct val="70000"/>
            </a:pPr>
            <a:r>
              <a:rPr lang="ko-KR" altLang="en-US" sz="3200" dirty="0">
                <a:solidFill>
                  <a:srgbClr val="433021"/>
                </a:solidFill>
                <a:latin typeface="HY견명조"/>
              </a:rPr>
              <a:t>      제후    →    </a:t>
            </a:r>
            <a:r>
              <a:rPr lang="ko-KR" altLang="en-US" sz="3200" dirty="0" err="1">
                <a:solidFill>
                  <a:srgbClr val="433021"/>
                </a:solidFill>
                <a:latin typeface="HY견명조"/>
              </a:rPr>
              <a:t>경대부</a:t>
            </a:r>
            <a:r>
              <a:rPr lang="ko-KR" altLang="en-US" sz="3200" dirty="0">
                <a:solidFill>
                  <a:srgbClr val="433021"/>
                </a:solidFill>
                <a:latin typeface="HY견명조"/>
              </a:rPr>
              <a:t> </a:t>
            </a:r>
            <a:r>
              <a:rPr lang="en-US" altLang="ko-KR" sz="2000" dirty="0">
                <a:solidFill>
                  <a:srgbClr val="433021"/>
                </a:solidFill>
                <a:latin typeface="HY견명조"/>
              </a:rPr>
              <a:t>	       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큰집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大宗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     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작은집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 err="1">
                <a:solidFill>
                  <a:srgbClr val="0070C0"/>
                </a:solidFill>
                <a:latin typeface="HY견명조"/>
              </a:rPr>
              <a:t>小宗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071043" y="5157192"/>
            <a:ext cx="5328592" cy="1188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SzPct val="70000"/>
            </a:pPr>
            <a:r>
              <a:rPr lang="ko-KR" altLang="en-US" sz="3000" dirty="0">
                <a:solidFill>
                  <a:srgbClr val="433021"/>
                </a:solidFill>
                <a:latin typeface="HY견명조"/>
              </a:rPr>
              <a:t>      </a:t>
            </a:r>
            <a:r>
              <a:rPr lang="ko-KR" altLang="en-US" sz="3000" dirty="0" err="1">
                <a:solidFill>
                  <a:srgbClr val="433021"/>
                </a:solidFill>
                <a:latin typeface="HY견명조"/>
              </a:rPr>
              <a:t>경대부</a:t>
            </a:r>
            <a:r>
              <a:rPr lang="ko-KR" altLang="en-US" sz="3000" dirty="0">
                <a:solidFill>
                  <a:srgbClr val="433021"/>
                </a:solidFill>
                <a:latin typeface="HY견명조"/>
              </a:rPr>
              <a:t>    →    사</a:t>
            </a:r>
            <a:endParaRPr lang="en-US" altLang="ko-KR" sz="3000" dirty="0">
              <a:solidFill>
                <a:srgbClr val="433021"/>
              </a:solidFill>
              <a:latin typeface="HY견명조"/>
            </a:endParaRPr>
          </a:p>
          <a:p>
            <a:pPr marL="342900" indent="-342900">
              <a:buSzPct val="70000"/>
            </a:pPr>
            <a:r>
              <a:rPr lang="en-US" altLang="ko-KR" sz="2000" dirty="0">
                <a:solidFill>
                  <a:srgbClr val="433021"/>
                </a:solidFill>
                <a:latin typeface="HY견명조"/>
              </a:rPr>
              <a:t>	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큰집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大宗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      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HY견명조"/>
              </a:rPr>
              <a:t>작은집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, </a:t>
            </a:r>
            <a:r>
              <a:rPr lang="ko-KR" altLang="en-US" sz="2400" b="1" dirty="0" err="1">
                <a:solidFill>
                  <a:srgbClr val="0070C0"/>
                </a:solidFill>
                <a:latin typeface="HY견명조"/>
              </a:rPr>
              <a:t>小宗</a:t>
            </a:r>
            <a:r>
              <a:rPr lang="en-US" altLang="ko-KR" sz="2400" b="1" dirty="0">
                <a:solidFill>
                  <a:srgbClr val="0070C0"/>
                </a:solidFill>
                <a:latin typeface="HY견명조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476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송의 문치주의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문관 우대와 武의 경시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풍류황제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휘종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무인에</a:t>
            </a:r>
            <a:r>
              <a:rPr lang="ko-KR" altLang="en-US" sz="2000" dirty="0"/>
              <a:t> 대한 유교적 경멸과 두려움</a:t>
            </a:r>
            <a:endParaRPr lang="en-US" altLang="ko-KR" sz="2000" dirty="0"/>
          </a:p>
          <a:p>
            <a:pPr>
              <a:buNone/>
            </a:pPr>
            <a:r>
              <a:rPr lang="en-US" altLang="ko-KR" dirty="0"/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금에 대한 송의 군사대응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이강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종택 등이 금군 격퇴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종사도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20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만의 원군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송의 자발적 구원군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그럼에도 송은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이강을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해직하고 구원군을 저지한 후  금과 화약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000" dirty="0">
                <a:latin typeface="+mn-ea"/>
              </a:rPr>
              <a:t>북방 질서에 대해 무지 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dirty="0"/>
              <a:t>2. </a:t>
            </a:r>
            <a:r>
              <a:rPr lang="ko-KR" altLang="en-US" sz="3500" dirty="0"/>
              <a:t>왜 백만 군대로 </a:t>
            </a:r>
            <a:r>
              <a:rPr lang="en-US" altLang="ko-KR" sz="3500" dirty="0"/>
              <a:t>6</a:t>
            </a:r>
            <a:r>
              <a:rPr lang="ko-KR" altLang="en-US" sz="3500" dirty="0"/>
              <a:t>만을 막지 못한 걸까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ko-KR" altLang="en-US" sz="2000" dirty="0"/>
              <a:t>환관 동관과 재상 채경의 전횡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응봉국</a:t>
            </a:r>
            <a:r>
              <a:rPr lang="ko-KR" altLang="en-US" sz="1400" dirty="0" err="1"/>
              <a:t>應奉局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화석강</a:t>
            </a:r>
            <a:r>
              <a:rPr lang="ko-KR" altLang="en-US" sz="1400" dirty="0" err="1"/>
              <a:t>花石綱</a:t>
            </a:r>
            <a:endParaRPr lang="en-US" altLang="ko-KR" sz="1400" dirty="0"/>
          </a:p>
          <a:p>
            <a:endParaRPr lang="en-US" altLang="ko-KR" sz="2000" dirty="0"/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민중들의 반란</a:t>
            </a:r>
            <a:endParaRPr lang="en-US" altLang="ko-KR" sz="2000" dirty="0">
              <a:latin typeface="+mn-ea"/>
            </a:endParaRP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방랍의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난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절강</a:t>
            </a:r>
            <a:r>
              <a:rPr lang="ko-KR" altLang="en-US" sz="1800" dirty="0"/>
              <a:t> 목주</a:t>
            </a:r>
            <a:r>
              <a:rPr lang="en-US" altLang="ko-KR" sz="1800" dirty="0"/>
              <a:t>)</a:t>
            </a:r>
          </a:p>
          <a:p>
            <a:pPr algn="just">
              <a:buNone/>
            </a:pPr>
            <a:r>
              <a:rPr lang="ko-KR" altLang="en-US" sz="2400" dirty="0"/>
              <a:t>  </a:t>
            </a:r>
            <a:r>
              <a:rPr lang="en-US" altLang="ko-KR" sz="2400" dirty="0"/>
              <a:t>		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반란군들은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관리를 살육하고 사지를 절단하였으며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 </a:t>
            </a:r>
          </a:p>
          <a:p>
            <a:pPr algn="just">
              <a:buNone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	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심장을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꺼내고 간을 파헤쳤으며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어떤 사람은 끓이고 </a:t>
            </a:r>
            <a:endParaRPr lang="en-US" altLang="ko-KR" sz="20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	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어떤 사람은 화살로 쏘며 극도로 악랄한 수법으로 한을 </a:t>
            </a:r>
            <a:endParaRPr lang="en-US" altLang="ko-KR" sz="20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	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풀었다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.</a:t>
            </a:r>
            <a:endParaRPr lang="ko-KR" altLang="en-US" sz="2000" dirty="0">
              <a:latin typeface="궁서" pitchFamily="18" charset="-127"/>
              <a:ea typeface="궁서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송강의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난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산동 </a:t>
            </a:r>
            <a:r>
              <a:rPr lang="ko-KR" altLang="en-US" sz="1800" dirty="0" err="1"/>
              <a:t>양산박</a:t>
            </a:r>
            <a:r>
              <a:rPr lang="en-US" altLang="ko-KR" sz="1800" dirty="0"/>
              <a:t>),  </a:t>
            </a:r>
            <a:r>
              <a:rPr lang="ko-KR" altLang="en-US" sz="2000" dirty="0"/>
              <a:t>소설 수호전의 배경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풍류황제 </a:t>
            </a:r>
            <a:r>
              <a:rPr lang="ko-KR" altLang="en-US" dirty="0" err="1"/>
              <a:t>휘종</a:t>
            </a:r>
            <a:r>
              <a:rPr lang="en-US" altLang="ko-KR" sz="3200" dirty="0"/>
              <a:t>(1100-1126)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字는 붕거</a:t>
            </a:r>
            <a:r>
              <a:rPr lang="ko-KR" altLang="en-US" sz="1600" dirty="0"/>
              <a:t>鵬擧</a:t>
            </a:r>
          </a:p>
          <a:p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어려서 병법을 읽고</a:t>
            </a:r>
            <a:r>
              <a:rPr lang="en-US" altLang="ko-KR" sz="2000" dirty="0"/>
              <a:t> </a:t>
            </a:r>
            <a:r>
              <a:rPr lang="ko-KR" altLang="en-US" sz="2000" dirty="0"/>
              <a:t>무술 연마 </a:t>
            </a:r>
            <a:r>
              <a:rPr lang="en-US" altLang="ko-KR" sz="1600" dirty="0"/>
              <a:t>(</a:t>
            </a:r>
            <a:r>
              <a:rPr lang="ko-KR" altLang="en-US" sz="1600" dirty="0"/>
              <a:t>槍術 劍術 弓術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/>
              <a:t>	20</a:t>
            </a:r>
            <a:r>
              <a:rPr lang="ko-KR" altLang="en-US" sz="2000" dirty="0"/>
              <a:t>세</a:t>
            </a:r>
            <a:r>
              <a:rPr lang="en-US" altLang="ko-KR" sz="2000" dirty="0">
                <a:latin typeface="+mn-ea"/>
              </a:rPr>
              <a:t>(1122)</a:t>
            </a:r>
            <a:r>
              <a:rPr lang="ko-KR" altLang="en-US" sz="2000" dirty="0"/>
              <a:t>에 입대  </a:t>
            </a:r>
            <a:r>
              <a:rPr lang="en-US" altLang="ko-KR" sz="1600" dirty="0"/>
              <a:t>(</a:t>
            </a:r>
            <a:r>
              <a:rPr lang="ko-KR" altLang="en-US" sz="1600" dirty="0"/>
              <a:t>盡忠報國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	25</a:t>
            </a:r>
            <a:r>
              <a:rPr lang="ko-KR" altLang="en-US" sz="2000" dirty="0">
                <a:latin typeface="+mn-ea"/>
              </a:rPr>
              <a:t>세</a:t>
            </a:r>
            <a:r>
              <a:rPr lang="en-US" altLang="ko-KR" sz="2000" dirty="0">
                <a:latin typeface="+mn-ea"/>
              </a:rPr>
              <a:t>(1127) </a:t>
            </a:r>
            <a:r>
              <a:rPr lang="ko-KR" altLang="en-US" sz="2000" dirty="0">
                <a:latin typeface="+mn-ea"/>
              </a:rPr>
              <a:t>상소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삭탈관직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 err="1">
                <a:latin typeface="+mn-ea"/>
              </a:rPr>
              <a:t>그해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하북로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초토사에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재입대하여</a:t>
            </a:r>
            <a:r>
              <a:rPr lang="ko-KR" altLang="en-US" sz="2000" dirty="0">
                <a:latin typeface="+mn-ea"/>
              </a:rPr>
              <a:t> 대금항전 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악비의</a:t>
            </a:r>
            <a:r>
              <a:rPr lang="ko-KR" altLang="en-US" dirty="0"/>
              <a:t> 출생과 활약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대금 항전과 </a:t>
            </a:r>
            <a:r>
              <a:rPr lang="ko-KR" altLang="en-US" dirty="0" err="1"/>
              <a:t>남송의</a:t>
            </a:r>
            <a:r>
              <a:rPr lang="ko-KR" altLang="en-US" dirty="0"/>
              <a:t> 재건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None/>
            </a:pPr>
            <a:r>
              <a:rPr lang="en-US" altLang="ko-KR" sz="2400" dirty="0"/>
              <a:t>	</a:t>
            </a:r>
            <a:r>
              <a:rPr lang="ko-KR" altLang="en-US" sz="2000" dirty="0" err="1"/>
              <a:t>의병대</a:t>
            </a:r>
            <a:r>
              <a:rPr lang="ko-KR" altLang="en-US" sz="2000" dirty="0"/>
              <a:t> 활약 </a:t>
            </a:r>
            <a:r>
              <a:rPr lang="en-US" altLang="ko-KR" sz="2000" dirty="0"/>
              <a:t>	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팔자군</a:t>
            </a:r>
            <a:r>
              <a:rPr lang="ko-KR" altLang="en-US" sz="1600" dirty="0" err="1">
                <a:latin typeface="양재깨비체B" pitchFamily="18" charset="-127"/>
                <a:ea typeface="양재깨비체B" pitchFamily="18" charset="-127"/>
              </a:rPr>
              <a:t>八字軍</a:t>
            </a:r>
            <a:endParaRPr lang="en-US" altLang="ko-KR" sz="1600" dirty="0">
              <a:latin typeface="양재깨비체B" pitchFamily="18" charset="-127"/>
              <a:ea typeface="양재깨비체B" pitchFamily="18" charset="-127"/>
            </a:endParaRPr>
          </a:p>
          <a:p>
            <a:pPr fontAlgn="base">
              <a:buNone/>
            </a:pP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	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홍건군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1600" dirty="0" err="1"/>
              <a:t>紅巾軍</a:t>
            </a:r>
            <a:endParaRPr lang="ko-KR" altLang="en-US" sz="2000" dirty="0"/>
          </a:p>
          <a:p>
            <a:pPr fontAlgn="base"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남송</a:t>
            </a:r>
            <a:r>
              <a:rPr lang="ko-KR" altLang="en-US" sz="2000" dirty="0"/>
              <a:t> </a:t>
            </a:r>
            <a:r>
              <a:rPr lang="en-US" altLang="ko-KR" sz="2000" dirty="0"/>
              <a:t>4</a:t>
            </a:r>
            <a:r>
              <a:rPr lang="ko-KR" altLang="en-US" sz="2000" dirty="0"/>
              <a:t>무장  </a:t>
            </a:r>
            <a:r>
              <a:rPr lang="en-US" altLang="ko-KR" sz="2000" dirty="0"/>
              <a:t>	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악비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장준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한세충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유광세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그 결과 </a:t>
            </a:r>
            <a:r>
              <a:rPr lang="en-US" altLang="ko-KR" sz="2000" dirty="0"/>
              <a:t>	</a:t>
            </a:r>
            <a:r>
              <a:rPr lang="en-US" altLang="ko-KR" sz="2000" b="1" dirty="0"/>
              <a:t>1127,  </a:t>
            </a:r>
            <a:r>
              <a:rPr lang="ko-KR" altLang="en-US" sz="2000" dirty="0"/>
              <a:t>고종</a:t>
            </a:r>
            <a:r>
              <a:rPr lang="en-US" altLang="ko-KR" sz="2000" dirty="0"/>
              <a:t> </a:t>
            </a:r>
            <a:r>
              <a:rPr lang="ko-KR" altLang="en-US" sz="2000" dirty="0"/>
              <a:t>즉위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/>
              <a:t>			1132,  </a:t>
            </a:r>
            <a:r>
              <a:rPr lang="ko-KR" altLang="en-US" sz="2000" dirty="0" err="1"/>
              <a:t>항주에</a:t>
            </a:r>
            <a:r>
              <a:rPr lang="ko-KR" altLang="en-US" sz="2000" dirty="0"/>
              <a:t> 수도 </a:t>
            </a:r>
            <a:endParaRPr lang="en-US" altLang="ko-KR" sz="2000" b="1" dirty="0">
              <a:latin typeface="양재깨비체B" pitchFamily="18" charset="-127"/>
              <a:ea typeface="양재깨비체B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" name="그림 3" descr="남송 4무장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3672" y="2708921"/>
            <a:ext cx="6336704" cy="166851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481329"/>
            <a:ext cx="8435280" cy="4525963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 dirty="0"/>
              <a:t>1129,	</a:t>
            </a:r>
            <a:r>
              <a:rPr lang="ko-KR" altLang="en-US" sz="2000" dirty="0"/>
              <a:t>금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올출</a:t>
            </a:r>
            <a:r>
              <a:rPr lang="en-US" altLang="ko-KR" sz="1600" dirty="0"/>
              <a:t>)</a:t>
            </a:r>
            <a:r>
              <a:rPr lang="ko-KR" altLang="en-US" sz="2000" dirty="0"/>
              <a:t>의 남침을 저지하며</a:t>
            </a:r>
            <a:r>
              <a:rPr lang="en-US" altLang="ko-KR" sz="2000" dirty="0"/>
              <a:t> </a:t>
            </a:r>
          </a:p>
          <a:p>
            <a:pPr fontAlgn="base">
              <a:buNone/>
            </a:pPr>
            <a:r>
              <a:rPr lang="en-US" altLang="ko-KR" sz="2000" dirty="0"/>
              <a:t>			</a:t>
            </a:r>
            <a:r>
              <a:rPr lang="ko-KR" altLang="en-US" sz="2000" dirty="0"/>
              <a:t>광덕군에서 </a:t>
            </a:r>
            <a:r>
              <a:rPr lang="en-US" altLang="ko-KR" sz="2000" dirty="0"/>
              <a:t>6</a:t>
            </a:r>
            <a:r>
              <a:rPr lang="ko-KR" altLang="en-US" sz="2000" dirty="0"/>
              <a:t>전</a:t>
            </a:r>
            <a:r>
              <a:rPr lang="en-US" altLang="ko-KR" sz="2000" dirty="0"/>
              <a:t>6</a:t>
            </a:r>
            <a:r>
              <a:rPr lang="ko-KR" altLang="en-US" sz="2000" dirty="0"/>
              <a:t>승</a:t>
            </a:r>
            <a:r>
              <a:rPr lang="en-US" altLang="ko-KR" sz="2000" dirty="0"/>
              <a:t>, </a:t>
            </a:r>
            <a:r>
              <a:rPr lang="ko-KR" altLang="en-US" sz="2000" dirty="0"/>
              <a:t>상주에서 </a:t>
            </a:r>
            <a:r>
              <a:rPr lang="en-US" altLang="ko-KR" sz="2000" dirty="0"/>
              <a:t>4</a:t>
            </a:r>
            <a:r>
              <a:rPr lang="ko-KR" altLang="en-US" sz="2000" dirty="0"/>
              <a:t>전</a:t>
            </a:r>
            <a:r>
              <a:rPr lang="en-US" altLang="ko-KR" sz="2000" dirty="0"/>
              <a:t>4</a:t>
            </a:r>
            <a:r>
              <a:rPr lang="ko-KR" altLang="en-US" sz="2000" dirty="0"/>
              <a:t>승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fontAlgn="base">
              <a:buNone/>
            </a:pPr>
            <a:r>
              <a:rPr lang="en-US" altLang="ko-KR" sz="2000" dirty="0"/>
              <a:t>	1130(5),</a:t>
            </a:r>
            <a:r>
              <a:rPr lang="ko-KR" altLang="en-US" sz="2000" dirty="0"/>
              <a:t>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건강부</a:t>
            </a:r>
            <a:r>
              <a:rPr lang="ko-KR" altLang="en-US" sz="2000" dirty="0"/>
              <a:t> 탈환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	        </a:t>
            </a:r>
            <a:r>
              <a:rPr lang="en-US" altLang="ko-KR" sz="2000" dirty="0"/>
              <a:t>(6), 	</a:t>
            </a:r>
            <a:r>
              <a:rPr lang="ko-KR" altLang="en-US" sz="2000" dirty="0"/>
              <a:t>반란군 토벌 </a:t>
            </a:r>
            <a:r>
              <a:rPr lang="en-US" altLang="ko-KR" sz="1600" dirty="0"/>
              <a:t>(</a:t>
            </a:r>
            <a:r>
              <a:rPr lang="ko-KR" altLang="en-US" sz="1600" dirty="0"/>
              <a:t>‘</a:t>
            </a:r>
            <a:r>
              <a:rPr lang="ko-KR" altLang="en-US" sz="1600" dirty="0" err="1"/>
              <a:t>精忠岳飛</a:t>
            </a:r>
            <a:r>
              <a:rPr lang="ko-KR" altLang="en-US" sz="1600" dirty="0"/>
              <a:t>’깃발</a:t>
            </a:r>
            <a:r>
              <a:rPr lang="en-US" altLang="ko-KR" sz="1600" dirty="0"/>
              <a:t>)</a:t>
            </a:r>
          </a:p>
          <a:p>
            <a:pPr fontAlgn="base"/>
            <a:endParaRPr lang="ko-KR" altLang="en-US" sz="2000" dirty="0"/>
          </a:p>
          <a:p>
            <a:pPr fontAlgn="base">
              <a:buNone/>
            </a:pPr>
            <a:r>
              <a:rPr lang="en-US" altLang="ko-KR" sz="2000" dirty="0"/>
              <a:t>	1133, </a:t>
            </a:r>
            <a:r>
              <a:rPr lang="ko-KR" altLang="en-US" sz="2000" dirty="0"/>
              <a:t> </a:t>
            </a:r>
            <a:r>
              <a:rPr lang="en-US" altLang="ko-KR" sz="2000" dirty="0"/>
              <a:t>	</a:t>
            </a:r>
            <a:r>
              <a:rPr lang="ko-KR" altLang="en-US" sz="2000" dirty="0"/>
              <a:t>양양 </a:t>
            </a:r>
            <a:r>
              <a:rPr lang="en-US" altLang="ko-KR" sz="2000" dirty="0"/>
              <a:t>6</a:t>
            </a:r>
            <a:r>
              <a:rPr lang="ko-KR" altLang="en-US" sz="2000" dirty="0"/>
              <a:t>군을 중요 전략지로 파악</a:t>
            </a:r>
            <a:r>
              <a:rPr lang="en-US" altLang="ko-KR" sz="2000" dirty="0"/>
              <a:t>, </a:t>
            </a:r>
            <a:r>
              <a:rPr lang="ko-KR" altLang="en-US" sz="2000" dirty="0"/>
              <a:t>북상</a:t>
            </a:r>
            <a:r>
              <a:rPr lang="en-US" altLang="ko-KR" sz="2000" dirty="0"/>
              <a:t> </a:t>
            </a:r>
          </a:p>
          <a:p>
            <a:pPr fontAlgn="base">
              <a:buNone/>
            </a:pPr>
            <a:r>
              <a:rPr lang="en-US" altLang="ko-KR" sz="2000" dirty="0"/>
              <a:t>	1134,</a:t>
            </a:r>
            <a:r>
              <a:rPr lang="ko-KR" altLang="en-US" sz="2000" dirty="0"/>
              <a:t>  </a:t>
            </a:r>
            <a:r>
              <a:rPr lang="en-US" altLang="ko-KR" sz="2000" dirty="0"/>
              <a:t>	</a:t>
            </a:r>
            <a:r>
              <a:rPr lang="ko-KR" altLang="en-US" sz="2000" spc="-300" dirty="0" err="1"/>
              <a:t>영주ㆍ수주ㆍ양양부ㆍ등주ㆍ당주ㆍ신양군</a:t>
            </a:r>
            <a:r>
              <a:rPr lang="ko-KR" altLang="en-US" sz="2000" spc="-300" dirty="0"/>
              <a:t>  수복</a:t>
            </a:r>
          </a:p>
          <a:p>
            <a:pPr fontAlgn="base">
              <a:buNone/>
            </a:pPr>
            <a:r>
              <a:rPr lang="en-US" altLang="ko-KR" sz="2000" dirty="0"/>
              <a:t>	1140, 	</a:t>
            </a:r>
            <a:r>
              <a:rPr lang="ko-KR" altLang="en-US" sz="2000" dirty="0" err="1"/>
              <a:t>채주</a:t>
            </a:r>
            <a:r>
              <a:rPr lang="ko-KR" altLang="en-US" sz="2000" dirty="0"/>
              <a:t> 영창 진주 정주 주선진 등을 수복</a:t>
            </a:r>
            <a:r>
              <a:rPr lang="en-US" altLang="ko-KR" sz="2000" dirty="0"/>
              <a:t>,</a:t>
            </a:r>
            <a:r>
              <a:rPr lang="ko-KR" altLang="en-US" sz="2000" dirty="0"/>
              <a:t> 변주 포위</a:t>
            </a:r>
          </a:p>
          <a:p>
            <a:pPr fontAlgn="base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		금군</a:t>
            </a:r>
            <a:r>
              <a:rPr lang="en-US" altLang="ko-KR" sz="2000" dirty="0"/>
              <a:t>(</a:t>
            </a:r>
            <a:r>
              <a:rPr lang="ko-KR" altLang="en-US" sz="2000" dirty="0"/>
              <a:t>종필</a:t>
            </a:r>
            <a:r>
              <a:rPr lang="en-US" altLang="ko-KR" sz="2000" dirty="0"/>
              <a:t>) 15,000</a:t>
            </a:r>
            <a:r>
              <a:rPr lang="ko-KR" altLang="en-US" sz="2000" dirty="0"/>
              <a:t>의 정예병을 대파</a:t>
            </a:r>
          </a:p>
          <a:p>
            <a:pPr fontAlgn="base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		변경 부근</a:t>
            </a:r>
            <a:r>
              <a:rPr lang="en-US" altLang="ko-KR" sz="2000" dirty="0"/>
              <a:t>(45</a:t>
            </a:r>
            <a:r>
              <a:rPr lang="ko-KR" altLang="en-US" sz="2000" dirty="0"/>
              <a:t>리 약</a:t>
            </a:r>
            <a:r>
              <a:rPr lang="en-US" altLang="ko-KR" sz="2000" dirty="0"/>
              <a:t>22km) </a:t>
            </a:r>
            <a:r>
              <a:rPr lang="ko-KR" altLang="en-US" sz="2000" dirty="0"/>
              <a:t>주선진까지 진격</a:t>
            </a:r>
          </a:p>
          <a:p>
            <a:endParaRPr lang="en-US" altLang="ko-KR" sz="2000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악비의</a:t>
            </a:r>
            <a:r>
              <a:rPr lang="ko-KR" altLang="en-US" dirty="0"/>
              <a:t> 활약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</a:p>
          <a:p>
            <a:pPr algn="ju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얼어 죽을 지경이라도 백성의 집 재목을 뜯어 불을 피우지 않고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</a:t>
            </a:r>
          </a:p>
          <a:p>
            <a:pPr algn="just">
              <a:buNone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굶어 죽을 지경에라도 백성들의 재물을 약탈하지 않는다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!”</a:t>
            </a:r>
            <a:endParaRPr lang="ko-KR" altLang="en-US" sz="2000" dirty="0">
              <a:latin typeface="궁서" pitchFamily="18" charset="-127"/>
              <a:ea typeface="궁서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휘하 장병을 엄하게 관리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병사들이 병이 나면 손수 약을 지어 치료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출정시에는</a:t>
            </a:r>
            <a:r>
              <a:rPr lang="ko-KR" altLang="en-US" sz="2000" dirty="0"/>
              <a:t> 사람을 보내 가족을 다독이고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전사자의 유족을 위로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상을 받으면 균등 분배</a:t>
            </a:r>
            <a:endParaRPr lang="en-US" altLang="ko-KR" sz="20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악비군의</a:t>
            </a:r>
            <a:r>
              <a:rPr lang="ko-KR" altLang="en-US" dirty="0"/>
              <a:t> 위력은 </a:t>
            </a:r>
            <a:r>
              <a:rPr lang="en-US" altLang="ko-KR" dirty="0"/>
              <a:t>,,</a:t>
            </a:r>
            <a:endParaRPr lang="ko-KR" alt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재상 </a:t>
            </a:r>
            <a:r>
              <a:rPr lang="ko-KR" altLang="en-US" sz="2000" b="1" dirty="0" err="1">
                <a:solidFill>
                  <a:srgbClr val="FF0000"/>
                </a:solidFill>
              </a:rPr>
              <a:t>이강</a:t>
            </a:r>
            <a:r>
              <a:rPr lang="ko-KR" altLang="en-US" sz="2000" dirty="0" err="1"/>
              <a:t>을</a:t>
            </a:r>
            <a:r>
              <a:rPr lang="ko-KR" altLang="en-US" sz="2000" dirty="0"/>
              <a:t> 중심으로 주전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/>
              <a:t>			</a:t>
            </a:r>
            <a:r>
              <a:rPr lang="ko-KR" altLang="en-US" sz="1800" dirty="0" err="1">
                <a:latin typeface="양재깨비체B" pitchFamily="18" charset="-127"/>
                <a:ea typeface="양재깨비체B" pitchFamily="18" charset="-127"/>
              </a:rPr>
              <a:t>개봉부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1800" dirty="0" err="1">
                <a:latin typeface="양재깨비체B" pitchFamily="18" charset="-127"/>
                <a:ea typeface="양재깨비체B" pitchFamily="18" charset="-127"/>
              </a:rPr>
              <a:t>지부사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1800" b="1" dirty="0">
                <a:latin typeface="양재깨비체B" pitchFamily="18" charset="-127"/>
                <a:ea typeface="양재깨비체B" pitchFamily="18" charset="-127"/>
              </a:rPr>
              <a:t>종택</a:t>
            </a:r>
            <a:r>
              <a:rPr lang="en-US" altLang="ko-KR" sz="1400" dirty="0"/>
              <a:t>(70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endParaRPr lang="en-US" altLang="ko-KR" sz="1800" dirty="0"/>
          </a:p>
          <a:p>
            <a:pPr fontAlgn="base">
              <a:buNone/>
            </a:pPr>
            <a:r>
              <a:rPr lang="en-US" altLang="ko-KR" sz="1800" dirty="0"/>
              <a:t>	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올출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공격을 성공적으로 막고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宗爺爺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황제의 귀환을 상주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(20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여차례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울화로 발병   </a:t>
            </a:r>
          </a:p>
          <a:p>
            <a:pPr fontAlgn="base">
              <a:buNone/>
            </a:pPr>
            <a:r>
              <a:rPr lang="en-US" altLang="ko-KR" sz="1800" dirty="0"/>
              <a:t>			</a:t>
            </a:r>
            <a:r>
              <a:rPr lang="ko-KR" altLang="en-US" sz="1800" dirty="0"/>
              <a:t>진용의 재정비</a:t>
            </a:r>
            <a:r>
              <a:rPr lang="en-US" altLang="ko-KR" sz="1400" dirty="0"/>
              <a:t>(10</a:t>
            </a:r>
            <a:r>
              <a:rPr lang="ko-KR" altLang="en-US" sz="1400" dirty="0"/>
              <a:t>만의 병사 모집</a:t>
            </a:r>
            <a:r>
              <a:rPr lang="en-US" altLang="ko-KR" sz="1400" dirty="0"/>
              <a:t>)</a:t>
            </a:r>
            <a:endParaRPr lang="en-US" altLang="ko-KR" sz="1800" dirty="0"/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황제 고종</a:t>
            </a:r>
            <a:r>
              <a:rPr lang="en-US" altLang="ko-KR" sz="2000" dirty="0"/>
              <a:t>	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황잠선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왕백언을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신임하며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수도 이전을 논의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이강을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파직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태학생 대표 진동을 처형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황하 연안에 구축한 진지를 모두 철거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재상 진회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금과의 화의를 적극 추진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fontAlgn="base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남송의</a:t>
            </a:r>
            <a:r>
              <a:rPr lang="ko-KR" altLang="en-US" dirty="0"/>
              <a:t> 대금정책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962856" y="5261289"/>
            <a:ext cx="8496944" cy="14920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buNone/>
            </a:pPr>
            <a:r>
              <a:rPr lang="ko-KR" altLang="en-US" sz="20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고종이 </a:t>
            </a:r>
            <a:r>
              <a:rPr lang="ko-KR" altLang="en-US" sz="20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주화론을</a:t>
            </a:r>
            <a:r>
              <a:rPr lang="ko-KR" altLang="en-US" sz="20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지지한 이유</a:t>
            </a:r>
            <a:endParaRPr lang="en-US" altLang="ko-KR" sz="20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just" fontAlgn="base">
              <a:buNone/>
            </a:pP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현실적으로 북벌에 성공할 가능성이 희박하다고 판단</a:t>
            </a:r>
          </a:p>
          <a:p>
            <a:pPr algn="just" fontAlgn="base">
              <a:buNone/>
            </a:pP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주전파의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구호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잃어버린 땅을 수복하고서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휘종ㆍ흠종을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모셔오자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just" fontAlgn="base">
              <a:buNone/>
            </a:pP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북벌에 성공 후 무인들의 발호를 우려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91544" y="1484785"/>
            <a:ext cx="8373616" cy="45259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올출의</a:t>
            </a:r>
            <a:r>
              <a:rPr lang="ko-KR" altLang="en-US" sz="2000" dirty="0"/>
              <a:t> 밀서</a:t>
            </a:r>
            <a:r>
              <a:rPr lang="en-US" altLang="ko-KR" sz="2000" dirty="0"/>
              <a:t>, </a:t>
            </a:r>
          </a:p>
          <a:p>
            <a:pPr marL="109728" indent="0">
              <a:buNone/>
            </a:pPr>
            <a:r>
              <a:rPr lang="en-US" altLang="ko-KR" sz="2000" dirty="0"/>
              <a:t>	</a:t>
            </a:r>
            <a:r>
              <a:rPr lang="en-US" altLang="ko-KR" sz="1800" dirty="0"/>
              <a:t>“</a:t>
            </a:r>
            <a:r>
              <a:rPr lang="ko-KR" altLang="en-US" sz="1800" dirty="0">
                <a:latin typeface="궁서" pitchFamily="18" charset="-127"/>
                <a:ea typeface="궁서" pitchFamily="18" charset="-127"/>
              </a:rPr>
              <a:t>그대는 화평을 주장하지만 우리는 </a:t>
            </a:r>
            <a:r>
              <a:rPr lang="ko-KR" altLang="en-US" sz="1800" dirty="0" err="1">
                <a:latin typeface="궁서" pitchFamily="18" charset="-127"/>
                <a:ea typeface="궁서" pitchFamily="18" charset="-127"/>
              </a:rPr>
              <a:t>악비가</a:t>
            </a:r>
            <a:r>
              <a:rPr lang="en-US" altLang="ko-KR" sz="18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1800" dirty="0">
                <a:latin typeface="궁서" pitchFamily="18" charset="-127"/>
                <a:ea typeface="궁서" pitchFamily="18" charset="-127"/>
              </a:rPr>
              <a:t>죽지 않으면 마음을 </a:t>
            </a:r>
            <a:endParaRPr lang="en-US" altLang="ko-KR" sz="1800" dirty="0">
              <a:latin typeface="궁서" pitchFamily="18" charset="-127"/>
              <a:ea typeface="궁서" pitchFamily="18" charset="-127"/>
            </a:endParaRPr>
          </a:p>
          <a:p>
            <a:pPr marL="109728" indent="0">
              <a:buNone/>
            </a:pPr>
            <a:r>
              <a:rPr lang="en-US" altLang="ko-KR" sz="18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1800" dirty="0">
                <a:latin typeface="궁서" pitchFamily="18" charset="-127"/>
                <a:ea typeface="궁서" pitchFamily="18" charset="-127"/>
              </a:rPr>
              <a:t>놓을 수가 없소</a:t>
            </a:r>
            <a:r>
              <a:rPr lang="en-US" altLang="ko-KR" sz="18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1800" dirty="0">
                <a:latin typeface="궁서" pitchFamily="18" charset="-127"/>
                <a:ea typeface="궁서" pitchFamily="18" charset="-127"/>
              </a:rPr>
              <a:t>영원한 화평을 원한다면 </a:t>
            </a:r>
            <a:r>
              <a:rPr lang="ko-KR" altLang="en-US" sz="1800" dirty="0" err="1">
                <a:latin typeface="궁서" pitchFamily="18" charset="-127"/>
                <a:ea typeface="궁서" pitchFamily="18" charset="-127"/>
              </a:rPr>
              <a:t>악비부터</a:t>
            </a:r>
            <a:r>
              <a:rPr lang="ko-KR" altLang="en-US" sz="1800" dirty="0">
                <a:latin typeface="궁서" pitchFamily="18" charset="-127"/>
                <a:ea typeface="궁서" pitchFamily="18" charset="-127"/>
              </a:rPr>
              <a:t> 죽여 </a:t>
            </a:r>
            <a:r>
              <a:rPr lang="ko-KR" altLang="en-US" sz="1800" dirty="0" err="1">
                <a:latin typeface="궁서" pitchFamily="18" charset="-127"/>
                <a:ea typeface="궁서" pitchFamily="18" charset="-127"/>
              </a:rPr>
              <a:t>없애시오</a:t>
            </a:r>
            <a:r>
              <a:rPr lang="en-US" altLang="ko-KR" sz="1800" dirty="0">
                <a:latin typeface="궁서" pitchFamily="18" charset="-127"/>
                <a:ea typeface="궁서" pitchFamily="18" charset="-127"/>
              </a:rPr>
              <a:t>.”</a:t>
            </a:r>
          </a:p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 err="1"/>
              <a:t>남송</a:t>
            </a:r>
            <a:r>
              <a:rPr lang="ko-KR" altLang="en-US" sz="2000" dirty="0"/>
              <a:t> 황제는</a:t>
            </a:r>
            <a:endParaRPr lang="en-US" altLang="ko-KR" sz="2000" dirty="0"/>
          </a:p>
          <a:p>
            <a:pPr marL="109728" indent="0" fontAlgn="base"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주선진에</a:t>
            </a:r>
            <a:r>
              <a:rPr lang="ko-KR" altLang="en-US" sz="2000" dirty="0"/>
              <a:t> 주둔한 </a:t>
            </a:r>
            <a:r>
              <a:rPr lang="ko-KR" altLang="en-US" sz="2000" dirty="0" err="1"/>
              <a:t>악비에게</a:t>
            </a:r>
            <a:r>
              <a:rPr lang="ko-KR" altLang="en-US" sz="2000" dirty="0"/>
              <a:t> 금패</a:t>
            </a:r>
            <a:r>
              <a:rPr lang="ko-KR" altLang="en-US" sz="1600" dirty="0"/>
              <a:t>金牌</a:t>
            </a:r>
            <a:r>
              <a:rPr lang="en-US" altLang="ko-KR" sz="1600" dirty="0"/>
              <a:t>(12</a:t>
            </a:r>
            <a:r>
              <a:rPr lang="ko-KR" altLang="en-US" sz="1600" dirty="0"/>
              <a:t>회</a:t>
            </a:r>
            <a:r>
              <a:rPr lang="en-US" altLang="ko-KR" sz="1600" dirty="0"/>
              <a:t>)</a:t>
            </a:r>
            <a:r>
              <a:rPr lang="ko-KR" altLang="en-US" sz="2000" dirty="0"/>
              <a:t>를 보내 퇴각을 명령</a:t>
            </a:r>
          </a:p>
          <a:p>
            <a:pPr fontAlgn="base">
              <a:buNone/>
            </a:pPr>
            <a:r>
              <a:rPr lang="en-US" altLang="ko-KR" sz="2000" dirty="0"/>
              <a:t>	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재상 진회와 금 종필의 강화 합의</a:t>
            </a:r>
          </a:p>
          <a:p>
            <a:pPr fontAlgn="base"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휘종의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병사 소식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(1135)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정권을 공고히 하려는 고종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악비</a:t>
            </a:r>
            <a:r>
              <a:rPr lang="en-US" altLang="ko-KR" sz="2000" dirty="0"/>
              <a:t>,   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십년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고생이 하루아침에 물거품이 되는구나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”</a:t>
            </a:r>
            <a:endParaRPr lang="ko-KR" altLang="en-US" sz="20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올출의</a:t>
            </a:r>
            <a:r>
              <a:rPr lang="ko-KR" altLang="en-US" dirty="0"/>
              <a:t> 밀서와 조정의 퇴각명령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재상 진회</a:t>
            </a:r>
            <a:r>
              <a:rPr lang="en-US" altLang="ko-KR" sz="2000" dirty="0"/>
              <a:t>, </a:t>
            </a:r>
          </a:p>
          <a:p>
            <a:pPr fontAlgn="base">
              <a:buNone/>
            </a:pPr>
            <a:r>
              <a:rPr lang="ko-KR" altLang="en-US" sz="2000" dirty="0"/>
              <a:t>   </a:t>
            </a:r>
            <a:r>
              <a:rPr lang="en-US" altLang="ko-KR" sz="2000" dirty="0"/>
              <a:t>		</a:t>
            </a:r>
            <a:r>
              <a:rPr lang="ko-KR" altLang="en-US" sz="2000" dirty="0" err="1"/>
              <a:t>악비의</a:t>
            </a:r>
            <a:r>
              <a:rPr lang="ko-KR" altLang="en-US" sz="2000" dirty="0"/>
              <a:t> 부장</a:t>
            </a:r>
            <a:r>
              <a:rPr lang="en-US" altLang="ko-KR" sz="1600" dirty="0"/>
              <a:t>(</a:t>
            </a:r>
            <a:r>
              <a:rPr lang="ko-KR" altLang="en-US" sz="1600" dirty="0" err="1"/>
              <a:t>王貴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王俊</a:t>
            </a:r>
            <a:r>
              <a:rPr lang="en-US" altLang="ko-KR" sz="1600" dirty="0"/>
              <a:t>)</a:t>
            </a:r>
            <a:r>
              <a:rPr lang="ko-KR" altLang="en-US" sz="2000" dirty="0"/>
              <a:t>을 사주</a:t>
            </a:r>
            <a:r>
              <a:rPr lang="en-US" altLang="ko-KR" sz="2000" dirty="0"/>
              <a:t>,</a:t>
            </a:r>
            <a:r>
              <a:rPr lang="ko-KR" altLang="en-US" sz="2000" dirty="0"/>
              <a:t> 악비의 모반을 참소하도록</a:t>
            </a:r>
            <a:r>
              <a:rPr lang="en-US" altLang="ko-KR" sz="2000" dirty="0"/>
              <a:t>,, </a:t>
            </a:r>
          </a:p>
          <a:p>
            <a:pPr fontAlgn="base">
              <a:buNone/>
            </a:pPr>
            <a:r>
              <a:rPr lang="en-US" altLang="ko-KR" sz="1800" dirty="0"/>
              <a:t>       	“</a:t>
            </a:r>
            <a:r>
              <a:rPr lang="ko-KR" altLang="en-US" sz="1800" dirty="0" err="1">
                <a:latin typeface="HY궁서" pitchFamily="18" charset="-127"/>
                <a:ea typeface="HY궁서" pitchFamily="18" charset="-127"/>
              </a:rPr>
              <a:t>악비가</a:t>
            </a:r>
            <a:r>
              <a:rPr lang="ko-KR" altLang="en-US" sz="1800" dirty="0">
                <a:latin typeface="HY궁서" pitchFamily="18" charset="-127"/>
                <a:ea typeface="HY궁서" pitchFamily="18" charset="-127"/>
              </a:rPr>
              <a:t> 부장 장헌과 함께 병권을 탈취하려고 병변을 일으켰고</a:t>
            </a:r>
            <a:r>
              <a:rPr lang="en-US" altLang="ko-KR" sz="1800" dirty="0">
                <a:latin typeface="HY궁서" pitchFamily="18" charset="-127"/>
                <a:ea typeface="HY궁서" pitchFamily="18" charset="-127"/>
              </a:rPr>
              <a:t>,  </a:t>
            </a:r>
          </a:p>
          <a:p>
            <a:pPr fontAlgn="base">
              <a:buNone/>
            </a:pPr>
            <a:r>
              <a:rPr lang="en-US" altLang="ko-KR" sz="1800" dirty="0">
                <a:latin typeface="HY궁서" pitchFamily="18" charset="-127"/>
                <a:ea typeface="HY궁서" pitchFamily="18" charset="-127"/>
              </a:rPr>
              <a:t>       	</a:t>
            </a:r>
            <a:r>
              <a:rPr lang="ko-KR" altLang="en-US" sz="1800" dirty="0" err="1">
                <a:latin typeface="HY궁서" pitchFamily="18" charset="-127"/>
                <a:ea typeface="HY궁서" pitchFamily="18" charset="-127"/>
              </a:rPr>
              <a:t>악비의</a:t>
            </a:r>
            <a:r>
              <a:rPr lang="ko-KR" altLang="en-US" sz="1800" dirty="0">
                <a:latin typeface="HY궁서" pitchFamily="18" charset="-127"/>
                <a:ea typeface="HY궁서" pitchFamily="18" charset="-127"/>
              </a:rPr>
              <a:t> 장자 악운도 그 일에 연루되었다</a:t>
            </a:r>
            <a:r>
              <a:rPr lang="en-US" altLang="ko-KR" sz="1800" dirty="0">
                <a:latin typeface="HY궁서" pitchFamily="18" charset="-127"/>
                <a:ea typeface="HY궁서" pitchFamily="18" charset="-127"/>
              </a:rPr>
              <a:t>”</a:t>
            </a:r>
            <a:endParaRPr lang="en-US" altLang="ko-KR" sz="1800" dirty="0"/>
          </a:p>
          <a:p>
            <a:pPr algn="just" fontAlgn="base">
              <a:buNone/>
            </a:pPr>
            <a:endParaRPr lang="ko-KR" altLang="en-US" sz="2000" dirty="0"/>
          </a:p>
          <a:p>
            <a:pPr fontAlgn="base"/>
            <a:r>
              <a:rPr lang="en-US" altLang="ko-KR" sz="2000" dirty="0"/>
              <a:t>1141</a:t>
            </a:r>
            <a:r>
              <a:rPr lang="ko-KR" altLang="en-US" sz="2000" dirty="0"/>
              <a:t>년</a:t>
            </a:r>
            <a:r>
              <a:rPr lang="en-US" altLang="ko-KR" sz="2000" dirty="0"/>
              <a:t>,   	  9</a:t>
            </a:r>
            <a:r>
              <a:rPr lang="ko-KR" altLang="en-US" sz="2000" dirty="0"/>
              <a:t>월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악비를</a:t>
            </a:r>
            <a:r>
              <a:rPr lang="ko-KR" altLang="en-US" sz="2000" dirty="0"/>
              <a:t> 모반죄로 투옥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악운과 장헌도 투옥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000" dirty="0"/>
              <a:t>		      	12</a:t>
            </a:r>
            <a:r>
              <a:rPr lang="ko-KR" altLang="en-US" sz="2000" dirty="0"/>
              <a:t>월</a:t>
            </a:r>
            <a:r>
              <a:rPr lang="en-US" altLang="ko-KR" sz="2000" dirty="0"/>
              <a:t>, </a:t>
            </a:r>
            <a:r>
              <a:rPr lang="ko-KR" altLang="en-US" sz="2000" dirty="0"/>
              <a:t>옥에서 피살</a:t>
            </a:r>
            <a:endParaRPr lang="en-US" altLang="ko-KR" sz="2000" dirty="0"/>
          </a:p>
          <a:p>
            <a:pPr>
              <a:buNone/>
            </a:pPr>
            <a:endParaRPr lang="en-US" altLang="ko-KR" sz="2000" dirty="0"/>
          </a:p>
          <a:p>
            <a:r>
              <a:rPr lang="ko-KR" altLang="en-US" sz="2000" dirty="0" err="1">
                <a:latin typeface="+mn-ea"/>
              </a:rPr>
              <a:t>한세충</a:t>
            </a:r>
            <a:r>
              <a:rPr lang="en-US" altLang="ko-KR" sz="2000" dirty="0">
                <a:latin typeface="+mn-ea"/>
              </a:rPr>
              <a:t>,  “</a:t>
            </a:r>
            <a:r>
              <a:rPr lang="ko-KR" altLang="en-US" sz="2000" dirty="0" err="1">
                <a:latin typeface="+mn-ea"/>
              </a:rPr>
              <a:t>악비가</a:t>
            </a:r>
            <a:r>
              <a:rPr lang="ko-KR" altLang="en-US" sz="2000" dirty="0">
                <a:latin typeface="+mn-ea"/>
              </a:rPr>
              <a:t> 모반하였다는 증거가 어디 있느냐</a:t>
            </a:r>
            <a:r>
              <a:rPr lang="en-US" altLang="ko-KR" sz="2000" dirty="0">
                <a:latin typeface="+mn-ea"/>
              </a:rPr>
              <a:t>?”</a:t>
            </a:r>
          </a:p>
          <a:p>
            <a:pPr marL="109728" indent="0">
              <a:buNone/>
            </a:pPr>
            <a:r>
              <a:rPr lang="ko-KR" altLang="en-US" sz="2000" dirty="0">
                <a:latin typeface="+mn-ea"/>
              </a:rPr>
              <a:t>     진회</a:t>
            </a:r>
            <a:r>
              <a:rPr lang="en-US" altLang="ko-KR" sz="2000" dirty="0">
                <a:latin typeface="+mn-ea"/>
              </a:rPr>
              <a:t>,   “</a:t>
            </a:r>
            <a:r>
              <a:rPr lang="ko-KR" altLang="en-US" sz="1800" b="1" dirty="0">
                <a:latin typeface="궁서" pitchFamily="18" charset="-127"/>
                <a:ea typeface="궁서" pitchFamily="18" charset="-127"/>
              </a:rPr>
              <a:t>글쎄요</a:t>
            </a:r>
            <a:r>
              <a:rPr lang="en-US" altLang="ko-KR" sz="1800" b="1" dirty="0">
                <a:latin typeface="궁서" pitchFamily="18" charset="-127"/>
                <a:ea typeface="궁서" pitchFamily="18" charset="-127"/>
              </a:rPr>
              <a:t>,,</a:t>
            </a:r>
            <a:r>
              <a:rPr lang="ko-KR" altLang="en-US" sz="1800" b="1" dirty="0">
                <a:latin typeface="궁서" pitchFamily="18" charset="-127"/>
                <a:ea typeface="궁서" pitchFamily="18" charset="-127"/>
              </a:rPr>
              <a:t>뚜렷한 증거는 없지만</a:t>
            </a:r>
            <a:r>
              <a:rPr lang="en-US" altLang="ko-KR" sz="1800" b="1" dirty="0">
                <a:latin typeface="궁서" pitchFamily="18" charset="-127"/>
                <a:ea typeface="궁서" pitchFamily="18" charset="-127"/>
              </a:rPr>
              <a:t>, 	</a:t>
            </a:r>
          </a:p>
          <a:p>
            <a:pPr>
              <a:buNone/>
            </a:pPr>
            <a:r>
              <a:rPr lang="en-US" altLang="ko-KR" sz="1800" b="1" dirty="0">
                <a:latin typeface="궁서" pitchFamily="18" charset="-127"/>
                <a:ea typeface="궁서" pitchFamily="18" charset="-127"/>
              </a:rPr>
              <a:t>			</a:t>
            </a:r>
            <a:r>
              <a:rPr lang="ko-KR" altLang="en-US" sz="1800" b="1" dirty="0">
                <a:latin typeface="궁서" pitchFamily="18" charset="-127"/>
                <a:ea typeface="궁서" pitchFamily="18" charset="-127"/>
              </a:rPr>
              <a:t>그러나 </a:t>
            </a:r>
            <a:r>
              <a:rPr lang="ko-KR" altLang="en-US" sz="1800" b="1" u="sng" dirty="0">
                <a:latin typeface="궁서" pitchFamily="18" charset="-127"/>
                <a:ea typeface="궁서" pitchFamily="18" charset="-127"/>
              </a:rPr>
              <a:t>그런 일이 꼭 없다고도 할 수 없지요</a:t>
            </a:r>
            <a:r>
              <a:rPr lang="en-US" altLang="ko-KR" sz="1800" b="1" u="sng" dirty="0"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1800" b="1" dirty="0">
                <a:latin typeface="HY견명조" pitchFamily="18" charset="-127"/>
                <a:ea typeface="HY견명조" pitchFamily="18" charset="-127"/>
              </a:rPr>
              <a:t>莫須有</a:t>
            </a:r>
            <a:r>
              <a:rPr lang="en-US" altLang="ko-KR" sz="1800" b="1" dirty="0">
                <a:latin typeface="HY견명조" pitchFamily="18" charset="-127"/>
                <a:ea typeface="HY견명조" pitchFamily="18" charset="-127"/>
              </a:rPr>
              <a:t>)</a:t>
            </a:r>
            <a:r>
              <a:rPr lang="en-US" altLang="ko-KR" sz="1800" b="1" dirty="0">
                <a:latin typeface="궁서" pitchFamily="18" charset="-127"/>
                <a:ea typeface="궁서" pitchFamily="18" charset="-127"/>
              </a:rPr>
              <a:t>”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악비의</a:t>
            </a:r>
            <a:r>
              <a:rPr lang="ko-KR" altLang="en-US" dirty="0"/>
              <a:t> 죽음과 </a:t>
            </a:r>
            <a:r>
              <a:rPr lang="ko-KR" altLang="en-US" dirty="0" err="1"/>
              <a:t>막수유</a:t>
            </a:r>
            <a:r>
              <a:rPr lang="ko-KR" altLang="en-US" sz="3200" dirty="0" err="1">
                <a:latin typeface="HY견명조" pitchFamily="18" charset="-127"/>
                <a:ea typeface="HY견명조" pitchFamily="18" charset="-127"/>
              </a:rPr>
              <a:t>莫須有</a:t>
            </a:r>
            <a:endParaRPr lang="ko-KR" altLang="en-US" sz="3200" dirty="0">
              <a:latin typeface="HY견명조" pitchFamily="18" charset="-127"/>
              <a:ea typeface="HY견명조" pitchFamily="18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옥졸 </a:t>
            </a:r>
            <a:r>
              <a:rPr lang="ko-KR" altLang="en-US" sz="2000" dirty="0" err="1"/>
              <a:t>외순</a:t>
            </a:r>
            <a:r>
              <a:rPr lang="ko-KR" altLang="en-US" sz="1600" dirty="0" err="1"/>
              <a:t>隗順</a:t>
            </a:r>
            <a:r>
              <a:rPr lang="ko-KR" altLang="en-US" sz="2000" dirty="0" err="1"/>
              <a:t>이</a:t>
            </a:r>
            <a:r>
              <a:rPr lang="ko-KR" altLang="en-US" sz="2000" dirty="0"/>
              <a:t> 몰래 </a:t>
            </a:r>
            <a:r>
              <a:rPr lang="ko-KR" altLang="en-US" sz="2000" dirty="0" err="1"/>
              <a:t>악비의</a:t>
            </a:r>
            <a:r>
              <a:rPr lang="ko-KR" altLang="en-US" sz="2000" dirty="0"/>
              <a:t> 유골을 장사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/>
              <a:t>	</a:t>
            </a:r>
          </a:p>
          <a:p>
            <a:pPr fontAlgn="base"/>
            <a:r>
              <a:rPr lang="ko-KR" altLang="en-US" sz="2000" dirty="0" err="1"/>
              <a:t>남송</a:t>
            </a:r>
            <a:r>
              <a:rPr lang="en-US" altLang="ko-KR" sz="2000" dirty="0"/>
              <a:t>	</a:t>
            </a:r>
            <a:r>
              <a:rPr lang="ko-KR" altLang="en-US" sz="2000" dirty="0" err="1"/>
              <a:t>효종대</a:t>
            </a:r>
            <a:r>
              <a:rPr lang="en-US" altLang="ko-KR" sz="2000" dirty="0"/>
              <a:t>,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사면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fontAlgn="base">
              <a:buNone/>
            </a:pP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묘소와 사당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岳王廟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건립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buNone/>
            </a:pPr>
            <a:r>
              <a:rPr lang="en-US" altLang="ko-KR" sz="2000" dirty="0"/>
              <a:t>		</a:t>
            </a:r>
            <a:r>
              <a:rPr lang="ko-KR" altLang="en-US" sz="2000" dirty="0" err="1"/>
              <a:t>영종대</a:t>
            </a:r>
            <a:r>
              <a:rPr lang="en-US" altLang="ko-KR" sz="2000" dirty="0"/>
              <a:t>,	</a:t>
            </a:r>
            <a:r>
              <a:rPr lang="ko-KR" altLang="en-US" sz="1800" dirty="0" err="1">
                <a:latin typeface="양재깨비체B" pitchFamily="18" charset="-127"/>
                <a:ea typeface="양재깨비체B" pitchFamily="18" charset="-127"/>
              </a:rPr>
              <a:t>한탁주의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 북벌</a:t>
            </a:r>
            <a:r>
              <a:rPr lang="en-US" altLang="ko-KR" sz="1800" dirty="0">
                <a:latin typeface="양재깨비체B" pitchFamily="18" charset="-127"/>
                <a:ea typeface="양재깨비체B" pitchFamily="18" charset="-127"/>
              </a:rPr>
              <a:t>(1207)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 실패</a:t>
            </a:r>
            <a:endParaRPr lang="en-US" altLang="ko-KR" sz="1800" dirty="0"/>
          </a:p>
          <a:p>
            <a:pPr fontAlgn="base">
              <a:buNone/>
            </a:pPr>
            <a:r>
              <a:rPr lang="en-US" altLang="ko-KR" sz="1800" dirty="0"/>
              <a:t>				</a:t>
            </a:r>
            <a:r>
              <a:rPr lang="ko-KR" altLang="en-US" sz="1600" dirty="0"/>
              <a:t>금의 요구에 따라 </a:t>
            </a:r>
            <a:r>
              <a:rPr lang="ko-KR" altLang="en-US" sz="1600" dirty="0" err="1"/>
              <a:t>한탁주와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악비의</a:t>
            </a:r>
            <a:r>
              <a:rPr lang="ko-KR" altLang="en-US" sz="1600" dirty="0"/>
              <a:t> 머리를 금에 보내고</a:t>
            </a:r>
            <a:endParaRPr lang="en-US" altLang="ko-KR" sz="1600" dirty="0"/>
          </a:p>
          <a:p>
            <a:pPr fontAlgn="base">
              <a:buNone/>
            </a:pPr>
            <a:r>
              <a:rPr lang="en-US" altLang="ko-KR" sz="1600" dirty="0"/>
              <a:t>				</a:t>
            </a:r>
            <a:r>
              <a:rPr lang="ko-KR" altLang="en-US" sz="1600" dirty="0"/>
              <a:t>진회의 작위와 시호를 회복</a:t>
            </a:r>
          </a:p>
          <a:p>
            <a:pPr>
              <a:buNone/>
            </a:pPr>
            <a:r>
              <a:rPr lang="en-US" altLang="ko-KR" sz="1800" dirty="0"/>
              <a:t>		     	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악왕</a:t>
            </a:r>
            <a:r>
              <a:rPr lang="ko-KR" altLang="en-US" sz="1400" dirty="0">
                <a:latin typeface="양재깨비체B" pitchFamily="18" charset="-127"/>
                <a:ea typeface="양재깨비체B" pitchFamily="18" charset="-127"/>
              </a:rPr>
              <a:t>岳王</a:t>
            </a:r>
            <a:r>
              <a:rPr lang="ko-KR" altLang="en-US" sz="1400" dirty="0"/>
              <a:t> </a:t>
            </a:r>
            <a:r>
              <a:rPr lang="ko-KR" altLang="en-US" sz="1800" dirty="0" err="1"/>
              <a:t>추봉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ko-KR" altLang="en-US" sz="2000" dirty="0"/>
              <a:t>명</a:t>
            </a:r>
            <a:r>
              <a:rPr lang="en-US" altLang="ko-KR" sz="2000" dirty="0"/>
              <a:t>, 	</a:t>
            </a:r>
            <a:r>
              <a:rPr lang="ko-KR" altLang="en-US" sz="2000" dirty="0"/>
              <a:t>三界靖魔大帝로 </a:t>
            </a:r>
            <a:r>
              <a:rPr lang="ko-KR" altLang="en-US" sz="2000" dirty="0" err="1"/>
              <a:t>추봉</a:t>
            </a:r>
            <a:endParaRPr lang="ko-KR" altLang="en-US" sz="2000" dirty="0"/>
          </a:p>
          <a:p>
            <a:r>
              <a:rPr lang="ko-KR" altLang="en-US" sz="2000" dirty="0"/>
              <a:t>청</a:t>
            </a:r>
            <a:r>
              <a:rPr lang="en-US" altLang="ko-KR" sz="2000" dirty="0"/>
              <a:t>, 	</a:t>
            </a:r>
            <a:r>
              <a:rPr lang="ko-KR" altLang="en-US" sz="2000" dirty="0"/>
              <a:t>청일전쟁 패배 후 </a:t>
            </a:r>
            <a:r>
              <a:rPr lang="ko-KR" altLang="en-US" sz="2000" dirty="0" err="1"/>
              <a:t>악비</a:t>
            </a:r>
            <a:r>
              <a:rPr lang="ko-KR" altLang="en-US" sz="2000" dirty="0"/>
              <a:t> 숭배 고조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악비</a:t>
            </a:r>
            <a:r>
              <a:rPr lang="ko-KR" altLang="en-US" dirty="0"/>
              <a:t> 사후의 역사적 평가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본가와 분가의 관계에 따라 </a:t>
            </a:r>
            <a:r>
              <a:rPr lang="ko-KR" altLang="en-US" sz="2400" dirty="0" err="1"/>
              <a:t>제사ㆍ상복ㆍ상호부조</a:t>
            </a:r>
            <a:r>
              <a:rPr lang="ko-KR" altLang="en-US" sz="2400" dirty="0"/>
              <a:t> 등 생활을 규율하는 여러 규약</a:t>
            </a:r>
            <a:r>
              <a:rPr lang="en-US" altLang="ko-KR" sz="2400" dirty="0"/>
              <a:t>!</a:t>
            </a:r>
            <a:r>
              <a:rPr lang="ko-KR" altLang="en-US" sz="2400" dirty="0"/>
              <a:t>   이것이 바로 </a:t>
            </a:r>
            <a:r>
              <a:rPr lang="ko-KR" altLang="en-US" sz="2400" b="1" dirty="0">
                <a:solidFill>
                  <a:srgbClr val="FF0000"/>
                </a:solidFill>
              </a:rPr>
              <a:t>禮</a:t>
            </a:r>
            <a:r>
              <a:rPr lang="ko-KR" altLang="en-US" sz="2400" dirty="0"/>
              <a:t>이다</a:t>
            </a:r>
            <a:r>
              <a:rPr lang="en-US" altLang="ko-KR" sz="2400" dirty="0"/>
              <a:t>!!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주나라의 </a:t>
            </a:r>
            <a:r>
              <a:rPr lang="ko-KR" altLang="en-US" sz="2400" dirty="0" err="1"/>
              <a:t>종법제는</a:t>
            </a:r>
            <a:r>
              <a:rPr lang="ko-KR" altLang="en-US" sz="2400" dirty="0"/>
              <a:t> 이후 가족</a:t>
            </a:r>
            <a:r>
              <a:rPr lang="en-US" altLang="ko-KR" sz="2400" dirty="0"/>
              <a:t> </a:t>
            </a:r>
            <a:r>
              <a:rPr lang="ko-KR" altLang="en-US" sz="2400" dirty="0"/>
              <a:t>질서의 기반이 되고</a:t>
            </a:r>
            <a:endParaRPr lang="en-US" altLang="ko-KR" sz="2400" dirty="0"/>
          </a:p>
          <a:p>
            <a:pPr marL="109728" indent="0">
              <a:buNone/>
            </a:pPr>
            <a:r>
              <a:rPr lang="ko-KR" altLang="en-US" sz="2400" dirty="0"/>
              <a:t>  </a:t>
            </a:r>
            <a:r>
              <a:rPr lang="ko-KR" altLang="en-US" sz="2400" dirty="0" err="1"/>
              <a:t>종법질서</a:t>
            </a:r>
            <a:r>
              <a:rPr lang="ko-KR" altLang="en-US" sz="2400" dirty="0"/>
              <a:t> 유지를 위한 </a:t>
            </a:r>
            <a:r>
              <a:rPr lang="ko-KR" altLang="en-US" sz="2400" dirty="0" err="1"/>
              <a:t>예문화는</a:t>
            </a:r>
            <a:r>
              <a:rPr lang="ko-KR" altLang="en-US" sz="2400" dirty="0"/>
              <a:t> 유교의 기원을 이룬다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종법제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567609" y="2420492"/>
            <a:ext cx="7344816" cy="21324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566928" indent="-457200">
              <a:spcBef>
                <a:spcPts val="400"/>
              </a:spcBef>
              <a:buClr>
                <a:srgbClr val="2DA2BF"/>
              </a:buClr>
              <a:buSzPct val="68000"/>
              <a:buFont typeface="Arial" panose="020B0604020202020204" pitchFamily="34" charset="0"/>
              <a:buChar char="•"/>
            </a:pPr>
            <a:r>
              <a:rPr lang="ko-KR" altLang="en-US" sz="27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주례</a:t>
            </a:r>
            <a:r>
              <a:rPr lang="en-US" altLang="ko-KR" sz="2700" dirty="0">
                <a:solidFill>
                  <a:prstClr val="black"/>
                </a:solidFill>
              </a:rPr>
              <a:t>	</a:t>
            </a:r>
          </a:p>
          <a:p>
            <a:pPr marL="109728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혼인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군대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음식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예악제도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  <a:p>
            <a:pPr marL="566928" lvl="1" algn="just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“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상공은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9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품계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九命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)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로 국가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궁실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수레의 기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의복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, 	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의례가 모두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9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를 마디로 한다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후백은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7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품계로 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7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을 마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디로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한다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”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dirty="0" err="1"/>
              <a:t>춘관편</a:t>
            </a:r>
            <a:r>
              <a:rPr lang="en-US" altLang="ko-KR" dirty="0"/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44904" y="3609948"/>
            <a:ext cx="648072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728" algn="ctr" fontAlgn="base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>
                <a:solidFill>
                  <a:prstClr val="black"/>
                </a:solidFill>
              </a:rPr>
              <a:t>혈연에 근거한 </a:t>
            </a:r>
            <a:r>
              <a:rPr lang="ko-KR" altLang="en-US" sz="3200" b="1" dirty="0">
                <a:solidFill>
                  <a:srgbClr val="FF0000"/>
                </a:solidFill>
              </a:rPr>
              <a:t>종법적</a:t>
            </a:r>
            <a:r>
              <a:rPr lang="ko-KR" altLang="en-US" sz="2400" dirty="0">
                <a:solidFill>
                  <a:prstClr val="black"/>
                </a:solidFill>
              </a:rPr>
              <a:t> 봉건제  </a:t>
            </a:r>
            <a:endParaRPr lang="ko-KR" altLang="en-US" sz="2400" dirty="0">
              <a:solidFill>
                <a:prstClr val="black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69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2132857"/>
            <a:ext cx="8229600" cy="3874435"/>
          </a:xfrm>
        </p:spPr>
        <p:txBody>
          <a:bodyPr>
            <a:normAutofit/>
          </a:bodyPr>
          <a:lstStyle/>
          <a:p>
            <a:pPr algn="just" fontAlgn="base"/>
            <a:endParaRPr lang="en-US" altLang="ko-KR" sz="2000" dirty="0"/>
          </a:p>
          <a:p>
            <a:pPr algn="just" fontAlgn="base"/>
            <a:r>
              <a:rPr lang="en-US" altLang="ko-KR" sz="2000" dirty="0"/>
              <a:t>2002(12), 『</a:t>
            </a:r>
            <a:r>
              <a:rPr lang="ko-KR" altLang="en-US" sz="2000" dirty="0"/>
              <a:t>보통고급중학교 </a:t>
            </a:r>
            <a:r>
              <a:rPr lang="ko-KR" altLang="en-US" sz="2000" dirty="0" err="1"/>
              <a:t>역사교학대강</a:t>
            </a:r>
            <a:r>
              <a:rPr lang="en-US" altLang="ko-KR" sz="1800" dirty="0"/>
              <a:t>』(</a:t>
            </a:r>
            <a:r>
              <a:rPr lang="ko-KR" altLang="en-US" sz="1800" dirty="0"/>
              <a:t>중국 교육부</a:t>
            </a:r>
            <a:r>
              <a:rPr lang="en-US" altLang="ko-KR" sz="18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just" fontAlgn="base">
              <a:buNone/>
            </a:pPr>
            <a:r>
              <a:rPr lang="en-US" altLang="ko-KR" sz="2000" b="1" dirty="0"/>
              <a:t>	</a:t>
            </a:r>
          </a:p>
          <a:p>
            <a:pPr algn="just" fontAlgn="base">
              <a:buNone/>
            </a:pPr>
            <a:r>
              <a:rPr lang="en-US" altLang="ko-KR" sz="2000" b="1" dirty="0">
                <a:latin typeface="HY강B" pitchFamily="18" charset="-127"/>
                <a:ea typeface="HY강B" pitchFamily="18" charset="-127"/>
              </a:rPr>
              <a:t>	</a:t>
            </a:r>
            <a:r>
              <a:rPr lang="en-US" altLang="ko-KR" sz="2400" b="1" dirty="0">
                <a:latin typeface="HY강B" pitchFamily="18" charset="-127"/>
                <a:ea typeface="HY강B" pitchFamily="18" charset="-127"/>
              </a:rPr>
              <a:t>“</a:t>
            </a:r>
            <a:r>
              <a:rPr lang="ko-KR" altLang="en-US" sz="2400" b="1" dirty="0" err="1">
                <a:latin typeface="HY강B" pitchFamily="18" charset="-127"/>
                <a:ea typeface="HY강B" pitchFamily="18" charset="-127"/>
              </a:rPr>
              <a:t>악비는</a:t>
            </a:r>
            <a:r>
              <a:rPr lang="ko-KR" altLang="en-US" sz="2400" b="1" dirty="0">
                <a:latin typeface="HY강B" pitchFamily="18" charset="-127"/>
                <a:ea typeface="HY강B" pitchFamily="18" charset="-127"/>
              </a:rPr>
              <a:t> 외국 침략에 대항한 인물이 아니므로 </a:t>
            </a:r>
            <a:endParaRPr lang="en-US" altLang="ko-KR" sz="2400" b="1" dirty="0">
              <a:latin typeface="HY강B" pitchFamily="18" charset="-127"/>
              <a:ea typeface="HY강B" pitchFamily="18" charset="-127"/>
            </a:endParaRPr>
          </a:p>
          <a:p>
            <a:pPr algn="ctr" fontAlgn="base">
              <a:buNone/>
            </a:pPr>
            <a:r>
              <a:rPr lang="ko-KR" altLang="en-US" sz="2400" b="1" dirty="0">
                <a:latin typeface="HY강B" pitchFamily="18" charset="-127"/>
                <a:ea typeface="HY강B" pitchFamily="18" charset="-127"/>
              </a:rPr>
              <a:t>더 이상 민족영웅이라고 부를 수 없다</a:t>
            </a:r>
            <a:r>
              <a:rPr lang="en-US" altLang="ko-KR" sz="2400" b="1" dirty="0">
                <a:latin typeface="HY강B" pitchFamily="18" charset="-127"/>
                <a:ea typeface="HY강B" pitchFamily="18" charset="-127"/>
              </a:rPr>
              <a:t>”</a:t>
            </a:r>
            <a:endParaRPr lang="en-US" altLang="ko-KR" sz="2400" dirty="0">
              <a:latin typeface="HY강B" pitchFamily="18" charset="-127"/>
              <a:ea typeface="HY강B" pitchFamily="18" charset="-127"/>
            </a:endParaRPr>
          </a:p>
          <a:p>
            <a:pPr algn="just" fontAlgn="base"/>
            <a:endParaRPr lang="en-US" altLang="ko-KR" sz="2000" dirty="0"/>
          </a:p>
          <a:p>
            <a:pPr algn="just" fontAlgn="base"/>
            <a:endParaRPr lang="en-US" altLang="ko-KR" sz="2000" dirty="0"/>
          </a:p>
          <a:p>
            <a:endParaRPr lang="ko-KR" altLang="en-US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현대 중국의 선택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ko-KR" altLang="en-US" dirty="0" err="1">
                <a:solidFill>
                  <a:srgbClr val="C00000"/>
                </a:solidFill>
              </a:rPr>
              <a:t>악비는</a:t>
            </a:r>
            <a:r>
              <a:rPr lang="ko-KR" altLang="en-US" dirty="0">
                <a:solidFill>
                  <a:srgbClr val="C00000"/>
                </a:solidFill>
              </a:rPr>
              <a:t> 더 이상 민족 영웅이 아니다</a:t>
            </a:r>
            <a:r>
              <a:rPr lang="en-US" altLang="ko-KR" dirty="0">
                <a:solidFill>
                  <a:srgbClr val="C00000"/>
                </a:solidFill>
              </a:rPr>
              <a:t>!’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altLang="ko-KR" sz="1800" b="1" dirty="0"/>
          </a:p>
          <a:p>
            <a:pPr algn="just"/>
            <a:r>
              <a:rPr lang="ko-KR" altLang="en-US" sz="1800" b="1" dirty="0" err="1"/>
              <a:t>악비는</a:t>
            </a:r>
            <a:r>
              <a:rPr lang="ko-KR" altLang="en-US" sz="1800" b="1" dirty="0"/>
              <a:t> 현재 중국의 민족문제와 관련한 갈등의 상징</a:t>
            </a:r>
            <a:endParaRPr lang="en-US" altLang="ko-KR" sz="1800" b="1" dirty="0"/>
          </a:p>
          <a:p>
            <a:pPr algn="just">
              <a:buNone/>
            </a:pPr>
            <a:r>
              <a:rPr lang="en-US" altLang="ko-KR" sz="1800" b="1" dirty="0"/>
              <a:t> </a:t>
            </a:r>
            <a:endParaRPr lang="ko-KR" altLang="en-US" sz="1800" dirty="0"/>
          </a:p>
          <a:p>
            <a:pPr algn="just"/>
            <a:r>
              <a:rPr lang="ko-KR" altLang="en-US" sz="1800" dirty="0"/>
              <a:t>청의 멸망과 함께 탄생한 중화민국은 한족의 민족적인 독립국가 형성이었고</a:t>
            </a:r>
            <a:r>
              <a:rPr lang="en-US" altLang="ko-KR" sz="1800" dirty="0"/>
              <a:t>, </a:t>
            </a:r>
            <a:r>
              <a:rPr lang="ko-KR" altLang="en-US" sz="1800" dirty="0"/>
              <a:t>이는 </a:t>
            </a:r>
            <a:r>
              <a:rPr lang="ko-KR" altLang="en-US" sz="1800" dirty="0" err="1"/>
              <a:t>몽골ㆍ신강ㆍ티벳ㆍ청해</a:t>
            </a:r>
            <a:r>
              <a:rPr lang="ko-KR" altLang="en-US" sz="1800" dirty="0"/>
              <a:t> 등의 다른 민족들도 독립국가를 구성할 수 있음을 의미한다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algn="just"/>
            <a:endParaRPr lang="en-US" altLang="ko-KR" sz="1800" dirty="0"/>
          </a:p>
          <a:p>
            <a:pPr algn="just"/>
            <a:r>
              <a:rPr lang="ko-KR" altLang="en-US" sz="1800" dirty="0"/>
              <a:t>이에 중화민국은 청의 영역을 중국의 영역으로 하고</a:t>
            </a:r>
            <a:r>
              <a:rPr lang="en-US" altLang="ko-KR" sz="1800" dirty="0"/>
              <a:t>, </a:t>
            </a:r>
          </a:p>
          <a:p>
            <a:pPr algn="just">
              <a:buNone/>
            </a:pPr>
            <a:r>
              <a:rPr lang="en-US" altLang="ko-KR" sz="1800" dirty="0"/>
              <a:t>	</a:t>
            </a:r>
            <a:r>
              <a:rPr lang="ko-KR" altLang="en-US" sz="1800" dirty="0"/>
              <a:t>그 안의 거주민을 국민으로 하는 국가를 구상하고</a:t>
            </a:r>
            <a:r>
              <a:rPr lang="en-US" altLang="ko-KR" sz="1800" dirty="0"/>
              <a:t>, </a:t>
            </a:r>
          </a:p>
          <a:p>
            <a:pPr algn="just">
              <a:buNone/>
            </a:pPr>
            <a:r>
              <a:rPr lang="en-US" altLang="ko-KR" sz="1800" dirty="0"/>
              <a:t>	</a:t>
            </a:r>
            <a:r>
              <a:rPr lang="ko-KR" altLang="en-US" sz="1800" dirty="0"/>
              <a:t>그 집단을 ‘중화민족’이라 하여 한족을 중심으로 소수민족을 동화시키고자 한 것이다</a:t>
            </a:r>
            <a:r>
              <a:rPr lang="en-US" altLang="ko-KR" sz="1800" dirty="0"/>
              <a:t>. 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악비의</a:t>
            </a:r>
            <a:r>
              <a:rPr lang="ko-KR" altLang="en-US" dirty="0"/>
              <a:t> </a:t>
            </a:r>
            <a:r>
              <a:rPr lang="ko-KR" altLang="en-US" dirty="0" err="1"/>
              <a:t>민족영웅론에</a:t>
            </a:r>
            <a:r>
              <a:rPr lang="ko-KR" altLang="en-US" dirty="0"/>
              <a:t> 대한 갈등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fontAlgn="base"/>
            <a:endParaRPr lang="en-US" altLang="ko-KR" sz="2000" dirty="0">
              <a:solidFill>
                <a:srgbClr val="C00000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109728" indent="0" algn="just" fontAlgn="base">
              <a:buNone/>
            </a:pPr>
            <a:r>
              <a:rPr lang="en-US" altLang="ko-KR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현 중국 영토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안의 집단은 모두 </a:t>
            </a:r>
            <a:r>
              <a:rPr lang="ko-KR" altLang="en-US" sz="2000" dirty="0" err="1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중화민족이며</a:t>
            </a:r>
            <a:r>
              <a:rPr lang="en-US" altLang="ko-KR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, </a:t>
            </a:r>
          </a:p>
          <a:p>
            <a:pPr marL="109728" indent="0" algn="just" fontAlgn="base">
              <a:buNone/>
            </a:pPr>
            <a:r>
              <a:rPr lang="en-US" altLang="ko-KR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 err="1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영토안의</a:t>
            </a:r>
            <a:r>
              <a:rPr lang="ko-KR" altLang="en-US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 과거 역사는 모두 중화민족의 역사다</a:t>
            </a:r>
            <a:r>
              <a:rPr lang="en-US" altLang="ko-KR" sz="20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!</a:t>
            </a:r>
            <a:endParaRPr lang="en-US" altLang="ko-KR" sz="2000" dirty="0"/>
          </a:p>
          <a:p>
            <a:pPr algn="just" fontAlgn="base">
              <a:buNone/>
            </a:pPr>
            <a:r>
              <a:rPr lang="en-US" altLang="ko-KR" sz="2000" dirty="0"/>
              <a:t>	</a:t>
            </a:r>
          </a:p>
          <a:p>
            <a:pPr algn="just" fontAlgn="base">
              <a:buNone/>
            </a:pP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현재 중국은 민족 갈등이 첨예한 다민족통일국가로서 </a:t>
            </a: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정치적 갈등을 해소하기 위해 </a:t>
            </a: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현재 중국 영토 안의 과거 역사를 모두 중국의 역사로 간주하는 </a:t>
            </a: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역사 왜곡을 서슴지 않는다</a:t>
            </a:r>
            <a:r>
              <a:rPr lang="en-US" altLang="ko-KR" sz="1800" dirty="0"/>
              <a:t>.</a:t>
            </a:r>
          </a:p>
          <a:p>
            <a:pPr algn="just" fontAlgn="base">
              <a:buNone/>
            </a:pP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이에 따르면 </a:t>
            </a:r>
            <a:r>
              <a:rPr lang="ko-KR" altLang="en-US" sz="1800" dirty="0" err="1"/>
              <a:t>악비를</a:t>
            </a:r>
            <a:r>
              <a:rPr lang="ko-KR" altLang="en-US" sz="1800" dirty="0"/>
              <a:t> 비롯한 인물들은 민족 내부의 화평을 배척하고 무력으로 </a:t>
            </a:r>
            <a:endParaRPr lang="en-US" altLang="ko-KR" sz="1800" dirty="0"/>
          </a:p>
          <a:p>
            <a:pPr algn="just" fontAlgn="base">
              <a:buNone/>
            </a:pPr>
            <a:r>
              <a:rPr lang="ko-KR" altLang="en-US" sz="1800" dirty="0"/>
              <a:t>혼란을 부추긴 사람이 되는 모순이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그럼에도 교육부는 </a:t>
            </a:r>
            <a:r>
              <a:rPr lang="ko-KR" altLang="en-US" sz="1800" dirty="0" err="1"/>
              <a:t>악비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문천상</a:t>
            </a:r>
            <a:r>
              <a:rPr lang="en-US" altLang="ko-KR" sz="1800" dirty="0"/>
              <a:t>, </a:t>
            </a:r>
          </a:p>
          <a:p>
            <a:pPr algn="just" fontAlgn="base">
              <a:buNone/>
            </a:pPr>
            <a:r>
              <a:rPr lang="ko-KR" altLang="en-US" sz="1800" dirty="0" err="1"/>
              <a:t>정성공</a:t>
            </a:r>
            <a:r>
              <a:rPr lang="ko-KR" altLang="en-US" sz="1800" dirty="0"/>
              <a:t> 등은 더이상 민족 영웅이 아니라는 정치적 선택으로 역사를 규정한다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63272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‘ 다민족통일국가’와  ‘중화민족’의 모순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2972543"/>
          </a:xfrm>
        </p:spPr>
        <p:txBody>
          <a:bodyPr/>
          <a:lstStyle/>
          <a:p>
            <a:r>
              <a:rPr lang="ko-KR" altLang="en-US" dirty="0"/>
              <a:t>몽골제국의 영웅</a:t>
            </a:r>
            <a:r>
              <a:rPr lang="en-US" altLang="ko-KR" dirty="0"/>
              <a:t>, </a:t>
            </a:r>
            <a:r>
              <a:rPr lang="ko-KR" altLang="en-US" dirty="0" err="1"/>
              <a:t>징기스칸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몽골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몽골의 역사</a:t>
            </a:r>
            <a:r>
              <a:rPr lang="en-US" altLang="ko-KR" sz="2400" dirty="0"/>
              <a:t>    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원사 (한문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		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몽골비사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몽골어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		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집사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페르시아어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몽골 신화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  		</a:t>
            </a:r>
            <a:r>
              <a:rPr lang="ko-KR" altLang="en-US" sz="2400" dirty="0"/>
              <a:t>몽골의 조상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바타치칸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동굴 속 푸른 이리가 들판의 흰 암사슴을 만나 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몽골고원의 환경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자연지리적 환경</a:t>
            </a:r>
            <a:endParaRPr lang="en-US" altLang="ko-KR" sz="2400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월에 강이 얼고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월부터 차츰 강물이 녹는다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여름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(7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월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에는 더위와 함께 한낮의 폭우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연강수량의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75%)</a:t>
            </a:r>
          </a:p>
          <a:p>
            <a:endParaRPr lang="en-US" altLang="ko-KR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400" dirty="0"/>
              <a:t>역사적 환경</a:t>
            </a:r>
            <a:endParaRPr lang="en-US" altLang="ko-KR" sz="2400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돌궐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회흘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몽골의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거점지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9c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중반 이후 거의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200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 분열의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울루스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15c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이후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해체ㆍ붕괴된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몽골이 퇴각해 모인 생활무대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</a:p>
          <a:p>
            <a:endParaRPr lang="ko-KR" altLang="en-US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ko-KR" altLang="en-US" sz="24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몽골 고원의 환경</a:t>
            </a:r>
          </a:p>
        </p:txBody>
      </p:sp>
    </p:spTree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테무친의 출생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아버지</a:t>
            </a:r>
            <a:r>
              <a:rPr lang="en-US" altLang="ko-KR" sz="1800" dirty="0"/>
              <a:t>(</a:t>
            </a:r>
            <a:r>
              <a:rPr lang="ko-KR" altLang="en-US" sz="1800" dirty="0"/>
              <a:t>예수게이</a:t>
            </a:r>
            <a:r>
              <a:rPr lang="en-US" altLang="ko-KR" sz="1800" dirty="0"/>
              <a:t>)</a:t>
            </a:r>
            <a:r>
              <a:rPr lang="ko-KR" altLang="en-US" sz="2000" dirty="0"/>
              <a:t>의 죽음과 고단한 어린시절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보르테와의</a:t>
            </a:r>
            <a:r>
              <a:rPr lang="ko-KR" altLang="en-US" sz="2000" dirty="0"/>
              <a:t> 혼인과 약탈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메르키트</a:t>
            </a:r>
            <a:r>
              <a:rPr lang="ko-KR" altLang="en-US" sz="2000" dirty="0"/>
              <a:t> 정벌 연합군 결성과 승리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징기스칸으로</a:t>
            </a:r>
            <a:r>
              <a:rPr lang="ko-KR" altLang="en-US" sz="2000" dirty="0"/>
              <a:t> 추대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반칸연합군에</a:t>
            </a:r>
            <a:r>
              <a:rPr lang="ko-KR" altLang="en-US" sz="2000" dirty="0"/>
              <a:t> 대한 승리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1206, ‘</a:t>
            </a:r>
            <a:r>
              <a:rPr lang="ko-KR" altLang="en-US" sz="2000" dirty="0" err="1"/>
              <a:t>징기스칸</a:t>
            </a:r>
            <a:r>
              <a:rPr lang="en-US" altLang="ko-KR" sz="2000" dirty="0"/>
              <a:t>’</a:t>
            </a:r>
            <a:r>
              <a:rPr lang="ko-KR" altLang="en-US" sz="2000" dirty="0"/>
              <a:t>의 즉위와 몽골통일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징기스칸의</a:t>
            </a:r>
            <a:r>
              <a:rPr lang="ko-KR" altLang="en-US" dirty="0"/>
              <a:t> 출생과 몽골통일</a:t>
            </a:r>
          </a:p>
        </p:txBody>
      </p:sp>
    </p:spTree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금</a:t>
            </a:r>
            <a:r>
              <a:rPr lang="en-US" altLang="ko-KR" sz="1800" dirty="0"/>
              <a:t>(1211-1215)</a:t>
            </a:r>
            <a:r>
              <a:rPr lang="en-US" altLang="ko-KR" sz="2000" dirty="0"/>
              <a:t> </a:t>
            </a:r>
            <a:r>
              <a:rPr lang="ko-KR" altLang="en-US" sz="2000" dirty="0"/>
              <a:t>정벌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서요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카라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키타이</a:t>
            </a:r>
            <a:r>
              <a:rPr lang="en-US" altLang="ko-KR" sz="1800" dirty="0"/>
              <a:t>)</a:t>
            </a:r>
            <a:r>
              <a:rPr lang="ko-KR" altLang="en-US" sz="2000" dirty="0"/>
              <a:t> 멸망</a:t>
            </a:r>
            <a:r>
              <a:rPr lang="en-US" altLang="ko-KR" sz="1800" dirty="0"/>
              <a:t>(1218)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서하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탕구트</a:t>
            </a:r>
            <a:r>
              <a:rPr lang="en-US" altLang="ko-KR" sz="1800" dirty="0"/>
              <a:t>)</a:t>
            </a:r>
            <a:r>
              <a:rPr lang="ko-KR" altLang="en-US" sz="2000" dirty="0"/>
              <a:t>의 신복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호라즘</a:t>
            </a:r>
            <a:r>
              <a:rPr lang="en-US" altLang="ko-KR" sz="1800" dirty="0"/>
              <a:t>(1219-1225)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서하정벌</a:t>
            </a:r>
            <a:r>
              <a:rPr lang="en-US" altLang="ko-KR" sz="1800" dirty="0"/>
              <a:t>(1226)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1227, 8</a:t>
            </a:r>
            <a:r>
              <a:rPr lang="ko-KR" altLang="en-US" sz="2000" dirty="0"/>
              <a:t>월에 사냥 중 낙마 부상으로 사망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징기스칸의</a:t>
            </a:r>
            <a:r>
              <a:rPr lang="ko-KR" altLang="en-US" dirty="0"/>
              <a:t> 대외정벌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몽골1 -칭기스 칸 시기 대외 정복 전쟁.b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1211258" y="0"/>
            <a:ext cx="9456742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15480" y="0"/>
            <a:ext cx="4693096" cy="21418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buNone/>
            </a:pPr>
            <a:r>
              <a:rPr lang="ko-KR" altLang="en-US" sz="2400" dirty="0">
                <a:latin typeface="MD아트체" pitchFamily="18" charset="-127"/>
                <a:ea typeface="MD아트체" pitchFamily="18" charset="-127"/>
              </a:rPr>
              <a:t>금 정벌의 성과</a:t>
            </a:r>
            <a:endParaRPr lang="en-US" altLang="ko-KR" dirty="0">
              <a:latin typeface="MD아트체" pitchFamily="18" charset="-127"/>
              <a:ea typeface="MD아트체" pitchFamily="18" charset="-127"/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1.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내몽골 초원과 </a:t>
            </a:r>
            <a:r>
              <a:rPr lang="ko-KR" altLang="en-US" dirty="0" err="1">
                <a:latin typeface="MD아트체" pitchFamily="18" charset="-127"/>
                <a:ea typeface="MD아트체" pitchFamily="18" charset="-127"/>
              </a:rPr>
              <a:t>키타이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 군단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2.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황하 이북의 영토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3. 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대량의 </a:t>
            </a:r>
            <a:r>
              <a:rPr lang="ko-KR" altLang="en-US" dirty="0" err="1">
                <a:latin typeface="MD아트체" pitchFamily="18" charset="-127"/>
                <a:ea typeface="MD아트체" pitchFamily="18" charset="-127"/>
              </a:rPr>
              <a:t>약탈물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 </a:t>
            </a:r>
          </a:p>
          <a:p>
            <a:pPr fontAlgn="base">
              <a:lnSpc>
                <a:spcPct val="150000"/>
              </a:lnSpc>
              <a:buNone/>
            </a:pP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4. ‘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몽골</a:t>
            </a: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’</a:t>
            </a:r>
            <a:r>
              <a:rPr lang="ko-KR" altLang="en-US" dirty="0">
                <a:latin typeface="MD아트체" pitchFamily="18" charset="-127"/>
                <a:ea typeface="MD아트체" pitchFamily="18" charset="-127"/>
              </a:rPr>
              <a:t>이라는 공동 의식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03512" y="2437041"/>
            <a:ext cx="8964488" cy="42393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b="1" dirty="0">
                <a:solidFill>
                  <a:schemeClr val="tx1"/>
                </a:solidFill>
              </a:rPr>
              <a:t>몽골제국의 </a:t>
            </a:r>
            <a:r>
              <a:rPr lang="ko-KR" altLang="en-US" sz="2000" b="1" dirty="0" err="1">
                <a:solidFill>
                  <a:schemeClr val="tx1"/>
                </a:solidFill>
              </a:rPr>
              <a:t>키타이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거란족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금의 지배하에 </a:t>
            </a:r>
            <a:r>
              <a:rPr lang="ko-KR" altLang="en-US" dirty="0" err="1">
                <a:solidFill>
                  <a:schemeClr val="tx1"/>
                </a:solidFill>
              </a:rPr>
              <a:t>키타이족은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북변</a:t>
            </a:r>
            <a:r>
              <a:rPr lang="ko-KR" altLang="en-US" dirty="0">
                <a:solidFill>
                  <a:schemeClr val="tx1"/>
                </a:solidFill>
              </a:rPr>
              <a:t> 방위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내몽골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와 말 관리를 담당</a:t>
            </a:r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ko-KR" altLang="en-US" b="1" dirty="0" err="1">
                <a:solidFill>
                  <a:schemeClr val="tx1"/>
                </a:solidFill>
              </a:rPr>
              <a:t>키타이의</a:t>
            </a:r>
            <a:r>
              <a:rPr lang="ko-KR" altLang="en-US" b="1" dirty="0">
                <a:solidFill>
                  <a:schemeClr val="tx1"/>
                </a:solidFill>
              </a:rPr>
              <a:t> 몽골 귀속의 의미 </a:t>
            </a:r>
            <a:endParaRPr lang="en-US" altLang="ko-KR" b="1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1. 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금이 최정예 기동 부대와 대량의 군마를 상실하였다는 것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2. 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몽골이 금으로 진격할 교두보를 안정적으로 확보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 err="1">
                <a:solidFill>
                  <a:schemeClr val="tx1"/>
                </a:solidFill>
              </a:rPr>
              <a:t>키타이는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몽골어와 유사한 </a:t>
            </a:r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키타이어를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사용하는 한편 자유로운 한어 사용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제국 경영의 경험과 금의 치하의 경험과 지혜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몽골의 </a:t>
            </a:r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군사ㆍ정치의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양면에서 몽골의 두뇌와 교사</a:t>
            </a:r>
            <a:endParaRPr lang="en-US" altLang="ko-KR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3-1. </a:t>
            </a:r>
            <a:r>
              <a:rPr lang="ko-KR" altLang="en-US" sz="2400" dirty="0"/>
              <a:t>성공적인 통치기구의 재편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3-2. </a:t>
            </a:r>
            <a:r>
              <a:rPr lang="ko-KR" altLang="en-US" sz="2400" dirty="0"/>
              <a:t>몽골의 군대와 전술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3-3. </a:t>
            </a:r>
            <a:r>
              <a:rPr lang="ko-KR" altLang="en-US" sz="2400" dirty="0"/>
              <a:t>무자비한 전쟁과 너그러운 통치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3-4. </a:t>
            </a:r>
            <a:r>
              <a:rPr lang="ko-KR" altLang="en-US" sz="2400" dirty="0" err="1"/>
              <a:t>징기스칸의</a:t>
            </a:r>
            <a:r>
              <a:rPr lang="ko-KR" altLang="en-US" sz="2400" dirty="0"/>
              <a:t> 지도력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대외정벌과 지배에 성공한 이유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공자가 인정하는 계보</a:t>
            </a:r>
            <a:endParaRPr lang="en-US" altLang="ko-KR" sz="2400" dirty="0"/>
          </a:p>
          <a:p>
            <a:pPr lvl="2"/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요 순 우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은 탕왕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주 </a:t>
            </a:r>
            <a:r>
              <a:rPr lang="ko-KR" altLang="en-US" sz="2600" dirty="0" err="1">
                <a:latin typeface="양재깨비체B" pitchFamily="18" charset="-127"/>
                <a:ea typeface="양재깨비체B" pitchFamily="18" charset="-127"/>
              </a:rPr>
              <a:t>문왕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주공 단</a:t>
            </a:r>
            <a:endParaRPr lang="en-US" altLang="ko-KR" sz="2600" dirty="0">
              <a:latin typeface="양재깨비체B" pitchFamily="18" charset="-127"/>
              <a:ea typeface="양재깨비체B" pitchFamily="18" charset="-127"/>
            </a:endParaRPr>
          </a:p>
          <a:p>
            <a:pPr algn="just" fontAlgn="base">
              <a:buNone/>
            </a:pPr>
            <a:endParaRPr lang="en-US" altLang="ko-KR" sz="2400" dirty="0"/>
          </a:p>
          <a:p>
            <a:pPr algn="just" fontAlgn="base"/>
            <a:r>
              <a:rPr lang="ko-KR" altLang="en-US" sz="2400" dirty="0" err="1"/>
              <a:t>무왕을</a:t>
            </a:r>
            <a:r>
              <a:rPr lang="ko-KR" altLang="en-US" sz="2400" dirty="0"/>
              <a:t> 도와 은을 </a:t>
            </a:r>
            <a:r>
              <a:rPr lang="ko-KR" altLang="en-US" sz="2400" dirty="0" err="1"/>
              <a:t>방벌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곡부에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봉읍</a:t>
            </a:r>
            <a:r>
              <a:rPr lang="en-US" altLang="ko-KR" sz="2400" dirty="0"/>
              <a:t>(</a:t>
            </a:r>
            <a:r>
              <a:rPr lang="ko-KR" altLang="en-US" sz="2400" dirty="0"/>
              <a:t>노</a:t>
            </a:r>
            <a:r>
              <a:rPr lang="en-US" altLang="ko-KR" sz="2400" dirty="0"/>
              <a:t>)</a:t>
            </a:r>
          </a:p>
          <a:p>
            <a:pPr algn="just" fontAlgn="base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병든 </a:t>
            </a:r>
            <a:r>
              <a:rPr lang="ko-KR" altLang="en-US" sz="2400" dirty="0" err="1"/>
              <a:t>무왕을</a:t>
            </a:r>
            <a:r>
              <a:rPr lang="ko-KR" altLang="en-US" sz="2400" dirty="0"/>
              <a:t> 대신하여 죽기를 기원</a:t>
            </a:r>
            <a:endParaRPr lang="en-US" altLang="ko-KR" sz="2400" dirty="0"/>
          </a:p>
          <a:p>
            <a:pPr algn="just" fontAlgn="base"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무왕</a:t>
            </a:r>
            <a:r>
              <a:rPr lang="ko-KR" altLang="en-US" sz="2400" dirty="0"/>
              <a:t> 사후</a:t>
            </a:r>
            <a:r>
              <a:rPr lang="en-US" altLang="ko-KR" sz="2400" dirty="0"/>
              <a:t>, </a:t>
            </a:r>
            <a:r>
              <a:rPr lang="ko-KR" altLang="en-US" sz="2400" dirty="0"/>
              <a:t>어린 성왕을 도와 섭정</a:t>
            </a:r>
            <a:r>
              <a:rPr lang="en-US" altLang="ko-KR" sz="2400" dirty="0"/>
              <a:t>(7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주공</a:t>
            </a:r>
            <a:r>
              <a:rPr lang="ko-KR" altLang="en-US" sz="2400" dirty="0"/>
              <a:t>周公</a:t>
            </a:r>
            <a:r>
              <a:rPr lang="ko-KR" altLang="en-US" dirty="0"/>
              <a:t> 단</a:t>
            </a:r>
            <a:r>
              <a:rPr lang="ko-KR" altLang="en-US" sz="2000" dirty="0"/>
              <a:t>旦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61614" y="4063075"/>
            <a:ext cx="6298882" cy="19442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성공적인 동방 정벌과 봉건제 완비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문물과 예악을 정비 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주례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의례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 </a:t>
            </a: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효괘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동도건설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성왕이 장성하자 섭정을 그치고 신하의 도리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888800" y="5969864"/>
            <a:ext cx="7776864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just" fontAlgn="base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공자</a:t>
            </a:r>
            <a:r>
              <a:rPr lang="ko-KR" altLang="en-US" sz="2200" dirty="0">
                <a:solidFill>
                  <a:prstClr val="black"/>
                </a:solidFill>
              </a:rPr>
              <a:t>는 </a:t>
            </a:r>
            <a:r>
              <a:rPr lang="ko-KR" altLang="en-US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주공이 비록 周王은 아니지만 </a:t>
            </a:r>
            <a:endParaRPr lang="en-US" altLang="ko-KR" sz="2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728" algn="just" fontAlgn="base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en-US" altLang="ko-KR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진정 하늘의 뜻</a:t>
            </a:r>
            <a:r>
              <a:rPr lang="en-US" altLang="ko-KR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天命</a:t>
            </a:r>
            <a:r>
              <a:rPr lang="en-US" altLang="ko-KR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받고 실현한 인물</a:t>
            </a:r>
            <a:r>
              <a:rPr lang="ko-KR" altLang="en-US" sz="2200" dirty="0">
                <a:solidFill>
                  <a:prstClr val="black"/>
                </a:solidFill>
              </a:rPr>
              <a:t>이라고 평가</a:t>
            </a:r>
          </a:p>
        </p:txBody>
      </p:sp>
    </p:spTree>
    <p:extLst>
      <p:ext uri="{BB962C8B-B14F-4D97-AF65-F5344CB8AC3E}">
        <p14:creationId xmlns:p14="http://schemas.microsoft.com/office/powerpoint/2010/main" val="266810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b="1" dirty="0" err="1"/>
              <a:t>천호제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천인대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en-US" altLang="ko-KR" sz="2000" dirty="0"/>
              <a:t>	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십호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백호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천호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(95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만호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(3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</a:t>
            </a:r>
          </a:p>
          <a:p>
            <a:pPr>
              <a:buNone/>
            </a:pPr>
            <a:r>
              <a:rPr lang="en-US" altLang="ko-KR" sz="2000" dirty="0"/>
              <a:t>		- </a:t>
            </a:r>
            <a:r>
              <a:rPr lang="ko-KR" altLang="en-US" sz="2000" dirty="0"/>
              <a:t>몽골과 자발적으로 연합한 부락을 제외하고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   	    </a:t>
            </a:r>
            <a:r>
              <a:rPr lang="ko-KR" altLang="en-US" sz="2000" dirty="0"/>
              <a:t>복속된 모든 부족을 분산 재배치한 </a:t>
            </a:r>
            <a:r>
              <a:rPr lang="ko-KR" altLang="en-US" sz="2000" dirty="0" err="1">
                <a:latin typeface="+mn-ea"/>
              </a:rPr>
              <a:t>사회ㆍ군사</a:t>
            </a:r>
            <a:r>
              <a:rPr lang="ko-KR" altLang="en-US" sz="2000" dirty="0">
                <a:latin typeface="+mn-ea"/>
              </a:rPr>
              <a:t> 조직</a:t>
            </a:r>
            <a:endParaRPr lang="en-US" altLang="ko-KR" sz="2000" dirty="0">
              <a:latin typeface="+mn-ea"/>
            </a:endParaRPr>
          </a:p>
          <a:p>
            <a:pPr>
              <a:buNone/>
            </a:pPr>
            <a:r>
              <a:rPr lang="en-US" altLang="ko-KR" sz="2000" dirty="0">
                <a:latin typeface="+mn-ea"/>
              </a:rPr>
              <a:t>		</a:t>
            </a:r>
            <a:r>
              <a:rPr lang="en-US" altLang="ko-KR" sz="2000" dirty="0"/>
              <a:t>-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"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열 명을 통솔해 작전을 성공적으로 수행할 수 있는 사람에게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    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는 천 명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만 명을 맡길 수 있다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" </a:t>
            </a:r>
          </a:p>
          <a:p>
            <a:pPr>
              <a:buNone/>
            </a:pPr>
            <a:r>
              <a:rPr lang="en-US" altLang="ko-KR" sz="2000" dirty="0"/>
              <a:t>		-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>
                <a:latin typeface="+mn-ea"/>
              </a:rPr>
              <a:t>무한한 신분상승에 대한 기대로 전투력 상승</a:t>
            </a:r>
          </a:p>
          <a:p>
            <a:endParaRPr lang="en-US" altLang="ko-KR" sz="2000" dirty="0"/>
          </a:p>
          <a:p>
            <a:r>
              <a:rPr lang="ko-KR" altLang="en-US" sz="2400" b="1" dirty="0" err="1"/>
              <a:t>케식</a:t>
            </a:r>
            <a:r>
              <a:rPr lang="ko-KR" altLang="en-US" sz="2400" dirty="0"/>
              <a:t>    </a:t>
            </a:r>
            <a:r>
              <a:rPr lang="ko-KR" altLang="en-US" sz="2000" dirty="0"/>
              <a:t>칸의 은총을 받으며 강력한 유대감으로 절대 충성하는 </a:t>
            </a:r>
            <a:r>
              <a:rPr lang="en-US" altLang="ko-KR" sz="2000" dirty="0"/>
              <a:t>	     </a:t>
            </a:r>
            <a:r>
              <a:rPr lang="ko-KR" altLang="en-US" sz="2000" dirty="0"/>
              <a:t>친위부대이며 특권적 전사 집단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   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칸 호위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요리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양떼 감독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통역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문서작성 등</a:t>
            </a:r>
            <a:r>
              <a:rPr lang="en-US" altLang="ko-KR" sz="2000" dirty="0"/>
              <a:t>	</a:t>
            </a:r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성공적인 통치기구의 재편</a:t>
            </a:r>
          </a:p>
        </p:txBody>
      </p:sp>
    </p:spTree>
  </p:cSld>
  <p:clrMapOvr>
    <a:masterClrMapping/>
  </p:clrMapOvr>
  <p:transition spd="slow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200" dirty="0"/>
              <a:t>보급부대가 따로 없는 </a:t>
            </a:r>
            <a:r>
              <a:rPr lang="ko-KR" altLang="en-US" sz="2200" b="1" dirty="0"/>
              <a:t>전원 기병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각궁을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 쓰는 경기병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fontAlgn="base"/>
            <a:endParaRPr lang="en-US" altLang="ko-KR" sz="2400" b="1" dirty="0"/>
          </a:p>
          <a:p>
            <a:pPr fontAlgn="base"/>
            <a:r>
              <a:rPr lang="ko-KR" altLang="en-US" sz="2400" b="1" dirty="0"/>
              <a:t>전투</a:t>
            </a:r>
            <a:r>
              <a:rPr lang="en-US" altLang="ko-KR" sz="2400" dirty="0"/>
              <a:t>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봄에 계획을 세우고 가을에 전투</a:t>
            </a:r>
            <a:endParaRPr lang="en-US" altLang="ko-KR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척후병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궁기병</a:t>
            </a:r>
            <a:endParaRPr lang="en-US" altLang="ko-KR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포위 공격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위장퇴각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매복과 반격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추격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체포조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</a:t>
            </a:r>
          </a:p>
          <a:p>
            <a:pPr fontAlgn="base">
              <a:buNone/>
            </a:pPr>
            <a:r>
              <a:rPr lang="en-US" altLang="ko-KR" sz="2200" dirty="0"/>
              <a:t>			</a:t>
            </a:r>
            <a:endParaRPr lang="en-US" altLang="ko-KR" sz="2400" b="1" dirty="0"/>
          </a:p>
          <a:p>
            <a:pPr fontAlgn="base"/>
            <a:r>
              <a:rPr lang="ko-KR" altLang="en-US" sz="2400" b="1" dirty="0"/>
              <a:t>전투식량</a:t>
            </a:r>
            <a:r>
              <a:rPr lang="en-US" altLang="ko-KR" sz="2400" dirty="0"/>
              <a:t>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분말 형태로 된 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말젖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쿠루트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 4~5kg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을 휴대</a:t>
            </a:r>
          </a:p>
          <a:p>
            <a:pPr fontAlgn="base">
              <a:buNone/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가축을 대동하거나 곡물로 만든 죽</a:t>
            </a:r>
            <a:endParaRPr lang="en-US" altLang="ko-KR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>
              <a:buNone/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	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현지 조달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수렵이나 약탈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), *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보르챠</a:t>
            </a:r>
            <a:endParaRPr lang="ko-KR" altLang="en-US" sz="20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수렵으로 조직화된 군대와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엄격한 군율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군단조직의 간편성과 신속성</a:t>
            </a:r>
          </a:p>
          <a:p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몽골의 군대와 전술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몽골의</a:t>
            </a:r>
            <a:r>
              <a:rPr lang="en-US" altLang="ko-KR" sz="2400" dirty="0"/>
              <a:t> </a:t>
            </a:r>
            <a:r>
              <a:rPr lang="ko-KR" altLang="en-US" sz="2400" dirty="0"/>
              <a:t>다원적 세계관과 </a:t>
            </a:r>
            <a:r>
              <a:rPr lang="ko-KR" altLang="en-US" sz="2400" dirty="0" err="1"/>
              <a:t>본속주의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本俗主義</a:t>
            </a:r>
            <a:endParaRPr lang="en-US" altLang="ko-KR" sz="1800" dirty="0"/>
          </a:p>
          <a:p>
            <a:pPr>
              <a:buNone/>
            </a:pPr>
            <a:r>
              <a:rPr lang="en-US" altLang="ko-KR" sz="2400" dirty="0"/>
              <a:t>		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몽골의 통치를 인정하는 복속민에게 몽골의 문화와 풍습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을 강요하지 않고 고유한 풍습과 종교 언어를 인정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endParaRPr lang="en-US" altLang="ko-KR" sz="2400" dirty="0"/>
          </a:p>
          <a:p>
            <a:r>
              <a:rPr lang="ko-KR" altLang="en-US" sz="2400" b="1" dirty="0"/>
              <a:t>무자비한 살육과 약탈</a:t>
            </a:r>
            <a:endParaRPr lang="en-US" altLang="ko-KR" sz="2400" b="1" dirty="0"/>
          </a:p>
          <a:p>
            <a:r>
              <a:rPr lang="ko-KR" altLang="en-US" sz="2400" b="1" dirty="0"/>
              <a:t>제국 경영의 파트너</a:t>
            </a: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		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무자비한 </a:t>
            </a:r>
            <a:r>
              <a:rPr lang="ko-KR" altLang="en-US"/>
              <a:t>전쟁과 너그러운 통치 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63752" y="4221088"/>
            <a:ext cx="6347048" cy="2088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키타이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군사 정치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 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위구르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참모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교사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행정재정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,,) </a:t>
            </a:r>
          </a:p>
          <a:p>
            <a:pPr>
              <a:buNone/>
            </a:pP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투르크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군사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티벳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종교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이슬람 상인 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군수물자 보급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첩보활동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외교사절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정치군사적 능력자</a:t>
            </a:r>
            <a:endParaRPr lang="en-US" altLang="ko-KR" sz="2400" dirty="0"/>
          </a:p>
          <a:p>
            <a:pPr lvl="2">
              <a:buNone/>
            </a:pPr>
            <a:r>
              <a:rPr lang="en-US" altLang="ko-KR" dirty="0"/>
              <a:t>				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제국의 권력을 중앙의 칸이 장악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전술과 심리전 이용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관용과 포용의 군주</a:t>
            </a:r>
            <a:endParaRPr lang="en-US" altLang="ko-KR" sz="2400" dirty="0"/>
          </a:p>
          <a:p>
            <a:pPr lvl="2">
              <a:buNone/>
            </a:pPr>
            <a:r>
              <a:rPr lang="en-US" altLang="ko-KR" dirty="0"/>
              <a:t>				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충성하는 적의 장수에 대한 관대함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의형제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자무카와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온칸에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대한 태도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400" dirty="0"/>
              <a:t>다른 사람의 말을 듣는 능력 </a:t>
            </a:r>
            <a:r>
              <a:rPr lang="en-US" altLang="ko-KR" sz="2000" dirty="0"/>
              <a:t>(</a:t>
            </a:r>
            <a:r>
              <a:rPr lang="ko-KR" altLang="en-US" sz="2000" dirty="0"/>
              <a:t>문명의 통치방식에 대한 경청</a:t>
            </a:r>
            <a:r>
              <a:rPr lang="en-US" altLang="ko-KR" sz="2000" dirty="0"/>
              <a:t>)</a:t>
            </a:r>
          </a:p>
          <a:p>
            <a:pPr lvl="2">
              <a:buNone/>
            </a:pP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				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키타이의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야율초재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호라즘의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지식인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무함마드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야라와치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도교철학자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장춘</a:t>
            </a:r>
            <a:r>
              <a:rPr lang="ko-KR" altLang="en-US" sz="1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長春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3-4. </a:t>
            </a:r>
            <a:r>
              <a:rPr lang="ko-KR" altLang="en-US" dirty="0" err="1"/>
              <a:t>징기스칸의</a:t>
            </a:r>
            <a:r>
              <a:rPr lang="ko-KR" altLang="en-US" dirty="0"/>
              <a:t> 지도력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분봉</a:t>
            </a:r>
            <a:r>
              <a:rPr lang="en-US" altLang="ko-KR" dirty="0"/>
              <a:t>(4</a:t>
            </a:r>
            <a:r>
              <a:rPr lang="ko-KR" altLang="en-US" dirty="0"/>
              <a:t>한국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sz="2200" dirty="0"/>
              <a:t>① </a:t>
            </a:r>
            <a:r>
              <a:rPr lang="ko-KR" altLang="en-US" sz="2200" dirty="0" err="1"/>
              <a:t>킵차크</a:t>
            </a:r>
            <a:r>
              <a:rPr lang="ko-KR" altLang="en-US" sz="2200" dirty="0"/>
              <a:t> 한국     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/>
              <a:t>				</a:t>
            </a:r>
            <a:r>
              <a:rPr lang="ko-KR" altLang="en-US" sz="2200" dirty="0"/>
              <a:t>② </a:t>
            </a:r>
            <a:r>
              <a:rPr lang="ko-KR" altLang="en-US" sz="2200" dirty="0" err="1"/>
              <a:t>차가타이</a:t>
            </a:r>
            <a:r>
              <a:rPr lang="ko-KR" altLang="en-US" sz="2200" dirty="0"/>
              <a:t> 한국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/>
              <a:t>				</a:t>
            </a:r>
            <a:r>
              <a:rPr lang="ko-KR" altLang="en-US" sz="2200" dirty="0"/>
              <a:t>③ </a:t>
            </a:r>
            <a:r>
              <a:rPr lang="ko-KR" altLang="en-US" sz="2200" dirty="0" err="1"/>
              <a:t>오고타이</a:t>
            </a:r>
            <a:r>
              <a:rPr lang="ko-KR" altLang="en-US" sz="2200" dirty="0"/>
              <a:t> 한국  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/>
              <a:t>				</a:t>
            </a:r>
            <a:r>
              <a:rPr lang="ko-KR" altLang="en-US" sz="2200" dirty="0"/>
              <a:t>④ 몽골 본토</a:t>
            </a:r>
            <a:r>
              <a:rPr lang="en-US" altLang="ko-KR" sz="2200" dirty="0"/>
              <a:t>(</a:t>
            </a:r>
            <a:r>
              <a:rPr lang="ko-KR" altLang="en-US" sz="2200" dirty="0" err="1"/>
              <a:t>툴루이</a:t>
            </a:r>
            <a:r>
              <a:rPr lang="en-US" altLang="ko-KR" sz="2200" dirty="0"/>
              <a:t>) </a:t>
            </a:r>
          </a:p>
          <a:p>
            <a:pPr>
              <a:buNone/>
            </a:pPr>
            <a:endParaRPr lang="en-US" altLang="ko-KR" dirty="0"/>
          </a:p>
          <a:p>
            <a:r>
              <a:rPr lang="ko-KR" altLang="en-US" dirty="0" err="1"/>
              <a:t>오고타이칸</a:t>
            </a:r>
            <a:r>
              <a:rPr lang="ko-KR" altLang="en-US" dirty="0"/>
              <a:t> </a:t>
            </a:r>
            <a:r>
              <a:rPr lang="en-US" altLang="ko-KR" sz="3000" dirty="0"/>
              <a:t>	</a:t>
            </a:r>
            <a:r>
              <a:rPr lang="ko-KR" altLang="en-US" sz="2200" dirty="0"/>
              <a:t>금 정벌</a:t>
            </a:r>
            <a:r>
              <a:rPr lang="en-US" altLang="ko-KR" sz="2200" dirty="0"/>
              <a:t>(1234), </a:t>
            </a:r>
            <a:r>
              <a:rPr lang="ko-KR" altLang="en-US" sz="2200" dirty="0"/>
              <a:t>고려정벌</a:t>
            </a:r>
            <a:r>
              <a:rPr lang="en-US" altLang="ko-KR" sz="2200" dirty="0"/>
              <a:t>(1239)</a:t>
            </a:r>
          </a:p>
          <a:p>
            <a:pPr>
              <a:buNone/>
            </a:pPr>
            <a:r>
              <a:rPr lang="en-US" altLang="ko-KR" sz="2200" dirty="0"/>
              <a:t>				</a:t>
            </a:r>
            <a:r>
              <a:rPr lang="ko-KR" altLang="en-US" sz="2200" dirty="0"/>
              <a:t>유럽정벌</a:t>
            </a:r>
            <a:r>
              <a:rPr lang="en-US" altLang="ko-KR" sz="2200" dirty="0"/>
              <a:t>(1235-1244)</a:t>
            </a:r>
          </a:p>
          <a:p>
            <a:pPr>
              <a:buNone/>
            </a:pPr>
            <a:endParaRPr lang="en-US" altLang="ko-KR" sz="2600" dirty="0"/>
          </a:p>
          <a:p>
            <a:r>
              <a:rPr lang="ko-KR" altLang="en-US" dirty="0" err="1"/>
              <a:t>몽케칸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None/>
            </a:pPr>
            <a:r>
              <a:rPr lang="en-US" altLang="ko-KR" sz="2600" dirty="0"/>
              <a:t>		  	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쿠빌라이</a:t>
            </a:r>
            <a:r>
              <a:rPr lang="en-US" altLang="ko-KR" sz="2600" dirty="0"/>
              <a:t>, 	</a:t>
            </a:r>
            <a:r>
              <a:rPr lang="ko-KR" altLang="en-US" sz="2200" dirty="0" err="1"/>
              <a:t>티벳과</a:t>
            </a:r>
            <a:r>
              <a:rPr lang="ko-KR" altLang="en-US" sz="2200" dirty="0"/>
              <a:t> </a:t>
            </a:r>
            <a:r>
              <a:rPr lang="ko-KR" altLang="en-US" sz="2200" dirty="0" err="1"/>
              <a:t>남송</a:t>
            </a:r>
            <a:r>
              <a:rPr lang="ko-KR" altLang="en-US" sz="2200" dirty="0"/>
              <a:t> 정벌</a:t>
            </a:r>
            <a:r>
              <a:rPr lang="en-US" altLang="ko-KR" sz="2200" dirty="0"/>
              <a:t>(1279) </a:t>
            </a:r>
            <a:r>
              <a:rPr lang="ko-KR" altLang="en-US" sz="2200" b="1" dirty="0"/>
              <a:t>→</a:t>
            </a:r>
            <a:r>
              <a:rPr lang="ko-KR" altLang="en-US" sz="2800" b="1" dirty="0"/>
              <a:t>원</a:t>
            </a:r>
            <a:endParaRPr lang="en-US" altLang="ko-KR" sz="2600" b="1" dirty="0"/>
          </a:p>
          <a:p>
            <a:pPr>
              <a:buNone/>
            </a:pPr>
            <a:r>
              <a:rPr lang="en-US" altLang="ko-KR" sz="3000" dirty="0"/>
              <a:t>		  	</a:t>
            </a:r>
            <a:r>
              <a:rPr lang="ko-KR" altLang="en-US" sz="2600" dirty="0" err="1">
                <a:latin typeface="양재깨비체B" pitchFamily="18" charset="-127"/>
                <a:ea typeface="양재깨비체B" pitchFamily="18" charset="-127"/>
              </a:rPr>
              <a:t>훌라구</a:t>
            </a:r>
            <a:r>
              <a:rPr lang="en-US" altLang="ko-KR" sz="2600" dirty="0"/>
              <a:t>, 	</a:t>
            </a:r>
            <a:r>
              <a:rPr lang="ko-KR" altLang="en-US" sz="2200" dirty="0" err="1"/>
              <a:t>압바스</a:t>
            </a:r>
            <a:r>
              <a:rPr lang="ko-KR" altLang="en-US" sz="2200" dirty="0"/>
              <a:t> 왕조 정벌</a:t>
            </a:r>
            <a:r>
              <a:rPr lang="en-US" altLang="ko-KR" sz="2200" dirty="0"/>
              <a:t>(1258) </a:t>
            </a:r>
            <a:r>
              <a:rPr lang="ko-KR" altLang="en-US" sz="2200" b="1" dirty="0"/>
              <a:t>→</a:t>
            </a:r>
            <a:r>
              <a:rPr lang="ko-KR" altLang="en-US" b="1" dirty="0" err="1"/>
              <a:t>일한국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징기스칸</a:t>
            </a:r>
            <a:r>
              <a:rPr lang="ko-KR" altLang="en-US" dirty="0"/>
              <a:t> 사후 분봉과 대외정벌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8" y="3387852"/>
            <a:ext cx="54864" cy="822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8" y="3387852"/>
            <a:ext cx="54864" cy="822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68" y="3387852"/>
            <a:ext cx="54864" cy="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6523"/>
      </p:ext>
    </p:extLst>
  </p:cSld>
  <p:clrMapOvr>
    <a:masterClrMapping/>
  </p:clrMapOvr>
  <p:transition spd="slow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altLang="ko-KR" b="1" dirty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* </a:t>
            </a:r>
            <a:r>
              <a:rPr lang="ko-KR" altLang="en-US" b="1" dirty="0" err="1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팍스</a:t>
            </a:r>
            <a:r>
              <a:rPr lang="ko-KR" altLang="en-US" b="1" dirty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타타리카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Pax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Tatarica</a:t>
            </a:r>
            <a:r>
              <a:rPr lang="en-US" altLang="ko-KR" sz="2000" dirty="0"/>
              <a:t>) </a:t>
            </a:r>
            <a:r>
              <a:rPr lang="en-US" altLang="ko-KR" b="1" dirty="0"/>
              <a:t>:</a:t>
            </a:r>
            <a:r>
              <a:rPr lang="en-US" altLang="ko-KR" dirty="0"/>
              <a:t> ‘</a:t>
            </a:r>
            <a:r>
              <a:rPr lang="ko-KR" altLang="en-US" b="1" dirty="0" err="1">
                <a:latin typeface="양재벨라체M" pitchFamily="18" charset="-127"/>
                <a:ea typeface="양재벨라체M" pitchFamily="18" charset="-127"/>
              </a:rPr>
              <a:t>타타르의</a:t>
            </a:r>
            <a:r>
              <a:rPr lang="en-US" altLang="ko-KR" b="1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b="1" dirty="0">
                <a:latin typeface="양재벨라체M" pitchFamily="18" charset="-127"/>
                <a:ea typeface="양재벨라체M" pitchFamily="18" charset="-127"/>
              </a:rPr>
              <a:t>평화</a:t>
            </a:r>
            <a:r>
              <a:rPr lang="en-US" altLang="ko-KR" b="1" dirty="0">
                <a:latin typeface="양재벨라체M" pitchFamily="18" charset="-127"/>
                <a:ea typeface="양재벨라체M" pitchFamily="18" charset="-127"/>
              </a:rPr>
              <a:t>’</a:t>
            </a: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단일한 정치질서의 안정을 바탕으로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400" u="sng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동서대교류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이루어진 시대에 대한 표현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</a:t>
            </a:r>
          </a:p>
          <a:p>
            <a:pPr algn="just">
              <a:buNone/>
            </a:pPr>
            <a:endParaRPr lang="en-US" altLang="ko-KR" sz="2400" dirty="0">
              <a:latin typeface="+mn-ea"/>
            </a:endParaRPr>
          </a:p>
          <a:p>
            <a:pPr algn="just"/>
            <a:r>
              <a:rPr lang="ko-KR" altLang="en-US" sz="2400" dirty="0">
                <a:latin typeface="+mn-ea"/>
              </a:rPr>
              <a:t>새로운 세계관의 출현</a:t>
            </a:r>
            <a:endParaRPr lang="en-US" altLang="ko-KR" sz="2400" dirty="0">
              <a:latin typeface="+mn-ea"/>
            </a:endParaRPr>
          </a:p>
          <a:p>
            <a:pPr>
              <a:buNone/>
            </a:pP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1. </a:t>
            </a:r>
            <a:r>
              <a:rPr lang="ko-KR" altLang="en-US" sz="2400" b="1" dirty="0"/>
              <a:t>세계사</a:t>
            </a:r>
            <a:r>
              <a:rPr lang="en-US" altLang="ko-KR" sz="2400" dirty="0"/>
              <a:t> </a:t>
            </a:r>
            <a:r>
              <a:rPr lang="ko-KR" altLang="en-US" sz="2400" dirty="0"/>
              <a:t>편찬 </a:t>
            </a:r>
            <a:r>
              <a:rPr lang="en-US" altLang="ko-KR" sz="2400" dirty="0"/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집사</a:t>
            </a:r>
            <a:r>
              <a:rPr lang="ko-KR" altLang="en-US" sz="1800" b="1" dirty="0">
                <a:solidFill>
                  <a:srgbClr val="FF0000"/>
                </a:solidFill>
              </a:rPr>
              <a:t>集史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	2. </a:t>
            </a:r>
            <a:r>
              <a:rPr lang="ko-KR" altLang="en-US" sz="2400" b="1" dirty="0"/>
              <a:t>세계지도</a:t>
            </a:r>
            <a:r>
              <a:rPr lang="ko-KR" altLang="en-US" sz="2400" dirty="0"/>
              <a:t>의 출현</a:t>
            </a:r>
            <a:r>
              <a:rPr lang="en-US" altLang="ko-KR" sz="2400" dirty="0"/>
              <a:t>(</a:t>
            </a:r>
            <a:r>
              <a:rPr lang="ko-KR" altLang="en-US" sz="2000" b="1" dirty="0" err="1">
                <a:solidFill>
                  <a:srgbClr val="FF0000"/>
                </a:solidFill>
              </a:rPr>
              <a:t>자말</a:t>
            </a:r>
            <a:r>
              <a:rPr lang="ko-KR" altLang="en-US" sz="2000" b="1" dirty="0">
                <a:solidFill>
                  <a:srgbClr val="FF0000"/>
                </a:solidFill>
              </a:rPr>
              <a:t> 앗 </a:t>
            </a:r>
            <a:r>
              <a:rPr lang="ko-KR" altLang="en-US" sz="2000" b="1" dirty="0" err="1">
                <a:solidFill>
                  <a:srgbClr val="FF0000"/>
                </a:solidFill>
              </a:rPr>
              <a:t>딘의</a:t>
            </a:r>
            <a:r>
              <a:rPr lang="ko-KR" altLang="en-US" sz="2000" b="1" dirty="0">
                <a:solidFill>
                  <a:srgbClr val="FF0000"/>
                </a:solidFill>
              </a:rPr>
              <a:t> 세계지도</a:t>
            </a:r>
            <a:r>
              <a:rPr lang="en-US" altLang="ko-KR" sz="2400" b="1" dirty="0"/>
              <a:t>)</a:t>
            </a:r>
          </a:p>
          <a:p>
            <a:pPr marL="109728" indent="0"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</a:t>
            </a:r>
            <a:endParaRPr lang="ko-KR" altLang="en-US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팍스</a:t>
            </a:r>
            <a:r>
              <a:rPr lang="ko-KR" altLang="en-US" dirty="0"/>
              <a:t> </a:t>
            </a:r>
            <a:r>
              <a:rPr lang="ko-KR" altLang="en-US" dirty="0" err="1"/>
              <a:t>타타리카와</a:t>
            </a:r>
            <a:r>
              <a:rPr lang="ko-KR" altLang="en-US" dirty="0"/>
              <a:t> 동서대교류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제국의 교통망</a:t>
            </a:r>
            <a:r>
              <a:rPr lang="en-US" altLang="ko-KR" dirty="0"/>
              <a:t>, </a:t>
            </a:r>
            <a:r>
              <a:rPr lang="ko-KR" altLang="en-US" dirty="0"/>
              <a:t>역참</a:t>
            </a:r>
            <a:r>
              <a:rPr lang="en-US" altLang="ko-KR" dirty="0"/>
              <a:t>(jam)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동서교류의 시대</a:t>
            </a:r>
          </a:p>
        </p:txBody>
      </p:sp>
      <p:pic>
        <p:nvPicPr>
          <p:cNvPr id="4" name="그림 3" descr="13세기 카라코룸을 중심으로 연결된 역참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060848"/>
            <a:ext cx="9144000" cy="479715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95600" y="3096237"/>
            <a:ext cx="25922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60,000km</a:t>
            </a:r>
            <a:endParaRPr lang="ko-KR" altLang="en-US" dirty="0"/>
          </a:p>
        </p:txBody>
      </p:sp>
      <p:pic>
        <p:nvPicPr>
          <p:cNvPr id="7" name="그림 6" descr="역참 통행증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0256" y="116632"/>
            <a:ext cx="2195736" cy="3459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니콜로</a:t>
            </a:r>
            <a:r>
              <a:rPr lang="ko-KR" altLang="en-US" sz="2000" dirty="0"/>
              <a:t> 폴로</a:t>
            </a:r>
            <a:r>
              <a:rPr lang="en-US" altLang="ko-KR" sz="1800" dirty="0"/>
              <a:t>(</a:t>
            </a:r>
            <a:r>
              <a:rPr lang="ko-KR" altLang="en-US" sz="1800" dirty="0"/>
              <a:t>父</a:t>
            </a:r>
            <a:r>
              <a:rPr lang="en-US" altLang="ko-KR" sz="1800" dirty="0"/>
              <a:t>)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마페오</a:t>
            </a:r>
            <a:r>
              <a:rPr lang="ko-KR" altLang="en-US" sz="2000" dirty="0"/>
              <a:t> 폴로</a:t>
            </a:r>
            <a:r>
              <a:rPr lang="en-US" altLang="ko-KR" sz="1800" dirty="0"/>
              <a:t>(</a:t>
            </a:r>
            <a:r>
              <a:rPr lang="ko-KR" altLang="en-US" sz="1800" dirty="0"/>
              <a:t>숙부</a:t>
            </a:r>
            <a:r>
              <a:rPr lang="en-US" altLang="ko-KR" sz="1800" dirty="0"/>
              <a:t>)</a:t>
            </a:r>
            <a:r>
              <a:rPr lang="ko-KR" altLang="en-US" sz="2000" dirty="0"/>
              <a:t>의 동방여행</a:t>
            </a:r>
            <a:endParaRPr lang="en-US" altLang="ko-KR" sz="2000" dirty="0"/>
          </a:p>
          <a:p>
            <a:pPr lvl="2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일한국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사신과 동행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대칸의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국서와 패자를 가지고 귀환 사행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교황의 국서와 성유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예물을 가지고 다시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대칸에게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 err="1"/>
              <a:t>마르코폴로의</a:t>
            </a:r>
            <a:r>
              <a:rPr lang="ko-KR" altLang="en-US" sz="2000" dirty="0"/>
              <a:t> 동방여행 </a:t>
            </a:r>
            <a:r>
              <a:rPr lang="en-US" altLang="ko-KR" sz="2000" dirty="0"/>
              <a:t>(1271~1295,  25</a:t>
            </a:r>
            <a:r>
              <a:rPr lang="ko-KR" altLang="en-US" sz="2000" dirty="0"/>
              <a:t>년간</a:t>
            </a:r>
            <a:r>
              <a:rPr lang="en-US" altLang="ko-KR" sz="2000" dirty="0"/>
              <a:t>)</a:t>
            </a:r>
          </a:p>
          <a:p>
            <a:pPr lvl="2"/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쿠빌라이 통치기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(1260~1294)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에 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17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년간 상주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일한국에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보내는 공주 호송 사행과 함께 바닷길로 귀환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패자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(2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개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), 14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척의 배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b="1" dirty="0"/>
              <a:t>동방견문록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마르코폴로</a:t>
            </a:r>
            <a:r>
              <a:rPr lang="en-US" altLang="ko-KR" dirty="0"/>
              <a:t>(1254~1324)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583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err="1"/>
              <a:t>마르코폴로가</a:t>
            </a:r>
            <a:r>
              <a:rPr lang="ko-KR" altLang="en-US" sz="2400" dirty="0"/>
              <a:t> 구술</a:t>
            </a:r>
            <a:r>
              <a:rPr lang="en-US" altLang="ko-KR" sz="2400" dirty="0"/>
              <a:t>, </a:t>
            </a:r>
            <a:r>
              <a:rPr lang="ko-KR" altLang="en-US" sz="2400" dirty="0"/>
              <a:t>루스티켈로가 작성</a:t>
            </a:r>
            <a:r>
              <a:rPr lang="en-US" altLang="ko-KR" sz="2400" dirty="0"/>
              <a:t>(~1299)</a:t>
            </a:r>
          </a:p>
          <a:p>
            <a:endParaRPr lang="en-US" altLang="ko-KR" sz="2400" dirty="0"/>
          </a:p>
          <a:p>
            <a:r>
              <a:rPr lang="ko-KR" altLang="en-US" sz="2400" dirty="0"/>
              <a:t>성경 다음으로 인기 있는 베스트셀러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수많은 필사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인쇄본</a:t>
            </a:r>
            <a:r>
              <a:rPr lang="ko-KR" altLang="en-US" sz="2400" dirty="0"/>
              <a:t>  </a:t>
            </a:r>
            <a:r>
              <a:rPr lang="en-US" altLang="ko-KR" sz="2400" dirty="0"/>
              <a:t> 	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&lt;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세계의 기술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pPr marL="109728" indent="0">
              <a:buNone/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				&lt;</a:t>
            </a:r>
            <a:r>
              <a:rPr lang="ko-KR" altLang="en-US" sz="24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마르코폴로의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여행기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pPr marL="109728" indent="0">
              <a:buNone/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				&lt;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백만의 서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&gt;</a:t>
            </a:r>
          </a:p>
          <a:p>
            <a:endParaRPr lang="en-US" altLang="ko-KR" sz="2400" dirty="0"/>
          </a:p>
          <a:p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허풍쟁이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백만선생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동방견문록은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유럽인들에게 새로운 세계에 대한 강렬한 탐험의지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를 심어주었다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109728" indent="0">
              <a:buNone/>
            </a:pP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동방견문록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519936" y="5301209"/>
            <a:ext cx="4726740" cy="11741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ctr"/>
            <a:r>
              <a:rPr lang="ko-KR" altLang="en-US" sz="4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→ </a:t>
            </a:r>
            <a:r>
              <a:rPr lang="ko-KR" altLang="en-US" sz="44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대항해시대</a:t>
            </a:r>
            <a:endParaRPr lang="en-US" altLang="ko-KR" sz="4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5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2972543"/>
          </a:xfrm>
        </p:spPr>
        <p:txBody>
          <a:bodyPr/>
          <a:lstStyle/>
          <a:p>
            <a:r>
              <a:rPr lang="ko-KR" altLang="en-US" dirty="0" err="1"/>
              <a:t>대항해의</a:t>
            </a:r>
            <a:r>
              <a:rPr lang="en-US" altLang="ko-KR" dirty="0"/>
              <a:t> </a:t>
            </a:r>
            <a:r>
              <a:rPr lang="ko-KR" altLang="en-US" dirty="0"/>
              <a:t>주역</a:t>
            </a:r>
            <a:r>
              <a:rPr lang="en-US" altLang="ko-KR" dirty="0"/>
              <a:t>, </a:t>
            </a:r>
            <a:r>
              <a:rPr lang="ko-KR" altLang="en-US" dirty="0"/>
              <a:t>환관 정화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None/>
            </a:pPr>
            <a:r>
              <a:rPr lang="ko-KR" altLang="en-US" sz="2400" b="1" i="1" dirty="0"/>
              <a:t>영이 令彝  명문 </a:t>
            </a:r>
            <a:r>
              <a:rPr lang="en-US" altLang="ko-KR" sz="2400" b="1" i="1" dirty="0"/>
              <a:t>)</a:t>
            </a:r>
            <a:endParaRPr lang="en-US" altLang="ko-KR" sz="2400" b="1" dirty="0"/>
          </a:p>
          <a:p>
            <a:pPr lvl="0" fontAlgn="base">
              <a:buNone/>
            </a:pPr>
            <a:r>
              <a:rPr lang="ko-KR" altLang="en-US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성주</a:t>
            </a:r>
            <a:r>
              <a:rPr lang="en-US" altLang="ko-KR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서기관 </a:t>
            </a:r>
            <a:r>
              <a:rPr lang="ko-KR" altLang="en-US" sz="24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측령의</a:t>
            </a:r>
            <a:r>
              <a:rPr lang="ko-KR" altLang="en-US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기사에 보이는 </a:t>
            </a:r>
            <a:r>
              <a:rPr lang="ko-KR" altLang="en-US" sz="24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낙읍의</a:t>
            </a:r>
            <a:r>
              <a:rPr lang="ko-KR" altLang="en-US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최고 책임자는 </a:t>
            </a:r>
            <a:r>
              <a:rPr lang="ko-KR" altLang="en-US" sz="24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명보</a:t>
            </a:r>
            <a:r>
              <a:rPr lang="en-US" altLang="ko-KR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주공의 子</a:t>
            </a:r>
            <a:r>
              <a:rPr lang="en-US" altLang="ko-KR" sz="24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4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fontAlgn="base">
              <a:buNone/>
            </a:pPr>
            <a:r>
              <a:rPr lang="en-US" altLang="ko-KR" sz="2000" b="1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2000" b="1" i="1" dirty="0"/>
              <a:t>	</a:t>
            </a:r>
          </a:p>
          <a:p>
            <a:pPr fontAlgn="base">
              <a:buNone/>
            </a:pPr>
            <a:endParaRPr lang="en-US" altLang="ko-KR" sz="2000" b="1" i="1" dirty="0"/>
          </a:p>
          <a:p>
            <a:pPr fontAlgn="base">
              <a:buNone/>
            </a:pPr>
            <a:endParaRPr lang="en-US" altLang="ko-KR" sz="2000" b="1" i="1" dirty="0"/>
          </a:p>
          <a:p>
            <a:pPr fontAlgn="base">
              <a:buNone/>
            </a:pPr>
            <a:endParaRPr lang="en-US" altLang="ko-KR" sz="2000" b="1" i="1" dirty="0"/>
          </a:p>
          <a:p>
            <a:pPr fontAlgn="base">
              <a:buNone/>
            </a:pPr>
            <a:endParaRPr lang="en-US" altLang="ko-KR" sz="2000" b="1" i="1" dirty="0"/>
          </a:p>
          <a:p>
            <a:pPr fontAlgn="base"/>
            <a:endParaRPr lang="en-US" altLang="ko-KR" sz="2400" dirty="0"/>
          </a:p>
          <a:p>
            <a:pPr fontAlgn="base"/>
            <a:endParaRPr lang="en-US" altLang="ko-KR" sz="2400" dirty="0"/>
          </a:p>
          <a:p>
            <a:pPr fontAlgn="base"/>
            <a:endParaRPr lang="en-US" altLang="ko-KR" sz="2400" dirty="0"/>
          </a:p>
          <a:p>
            <a:pPr fontAlgn="base"/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주공은 성현인가 실각한 것인가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930013"/>
            <a:ext cx="3140968" cy="3140968"/>
          </a:xfrm>
          <a:prstGeom prst="rect">
            <a:avLst/>
          </a:prstGeom>
        </p:spPr>
      </p:pic>
      <p:pic>
        <p:nvPicPr>
          <p:cNvPr id="6" name="그림 5" descr="令方彛와 명문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8008" y="3284984"/>
            <a:ext cx="312186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628801"/>
            <a:ext cx="8229600" cy="4497363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명 </a:t>
            </a:r>
            <a:r>
              <a:rPr lang="ko-KR" altLang="en-US" sz="2400" dirty="0" err="1"/>
              <a:t>영락제</a:t>
            </a:r>
            <a:r>
              <a:rPr lang="ko-KR" altLang="en-US" sz="2400" dirty="0"/>
              <a:t> 통치시기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환관 정화가 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대규모 함선을 이끌고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동남아시아에서 서양까지 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거의 </a:t>
            </a:r>
            <a:r>
              <a:rPr lang="en-US" altLang="ko-KR" sz="2400" dirty="0"/>
              <a:t>30</a:t>
            </a:r>
            <a:r>
              <a:rPr lang="ko-KR" altLang="en-US" sz="2400" dirty="0"/>
              <a:t>년간</a:t>
            </a:r>
            <a:r>
              <a:rPr lang="en-US" altLang="ko-KR" sz="2000" dirty="0"/>
              <a:t>(1405-1433</a:t>
            </a:r>
            <a:r>
              <a:rPr lang="ko-KR" altLang="en-US" sz="2000" dirty="0"/>
              <a:t>년</a:t>
            </a:r>
            <a:r>
              <a:rPr lang="en-US" altLang="ko-KR" sz="2000" dirty="0"/>
              <a:t>) </a:t>
            </a:r>
            <a:r>
              <a:rPr lang="ko-KR" altLang="en-US" sz="2400" dirty="0"/>
              <a:t>펼친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7</a:t>
            </a:r>
            <a:r>
              <a:rPr lang="ko-KR" altLang="en-US" sz="2400" dirty="0"/>
              <a:t>차례 항해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210146"/>
          </a:xfrm>
        </p:spPr>
        <p:txBody>
          <a:bodyPr>
            <a:normAutofit/>
          </a:bodyPr>
          <a:lstStyle/>
          <a:p>
            <a:r>
              <a:rPr lang="ko-KR" altLang="en-US" dirty="0"/>
              <a:t>정화의 대항해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0856" y="1481329"/>
            <a:ext cx="8229600" cy="4525963"/>
          </a:xfrm>
        </p:spPr>
        <p:txBody>
          <a:bodyPr/>
          <a:lstStyle/>
          <a:p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明</a:t>
            </a:r>
            <a:r>
              <a:rPr lang="en-US" altLang="ko-KR" sz="2000" dirty="0"/>
              <a:t>(1368~1644)</a:t>
            </a:r>
            <a:r>
              <a:rPr lang="en-US" altLang="ko-KR" sz="2400" dirty="0"/>
              <a:t> 3</a:t>
            </a:r>
            <a:r>
              <a:rPr lang="ko-KR" altLang="en-US" sz="2400" dirty="0"/>
              <a:t>대 황제</a:t>
            </a:r>
            <a:endParaRPr lang="en-US" altLang="ko-KR" sz="2400" dirty="0"/>
          </a:p>
          <a:p>
            <a:r>
              <a:rPr lang="ko-KR" altLang="en-US" sz="2400" dirty="0" err="1"/>
              <a:t>정난</a:t>
            </a:r>
            <a:r>
              <a:rPr lang="ko-KR" altLang="en-US" sz="1800" dirty="0" err="1"/>
              <a:t>靖難</a:t>
            </a:r>
            <a:r>
              <a:rPr lang="ko-KR" altLang="en-US" sz="2400" dirty="0" err="1"/>
              <a:t>의</a:t>
            </a:r>
            <a:r>
              <a:rPr lang="ko-KR" altLang="en-US" sz="2400" dirty="0"/>
              <a:t> 변</a:t>
            </a:r>
            <a:r>
              <a:rPr lang="en-US" altLang="ko-KR" sz="1800" dirty="0"/>
              <a:t>(1399-1402)</a:t>
            </a:r>
            <a:r>
              <a:rPr lang="ko-KR" altLang="en-US" sz="2400" dirty="0"/>
              <a:t>으로 즉위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</a:p>
          <a:p>
            <a:pPr>
              <a:buNone/>
            </a:pP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홍무제</a:t>
            </a:r>
            <a:r>
              <a:rPr lang="ko-KR" altLang="en-US" sz="2400" dirty="0"/>
              <a:t>①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주원장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en-US" altLang="ko-KR" sz="2400" dirty="0"/>
              <a:t>	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		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			 	</a:t>
            </a:r>
          </a:p>
          <a:p>
            <a:pPr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63272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대항해의</a:t>
            </a:r>
            <a:r>
              <a:rPr lang="ko-KR" altLang="en-US" dirty="0"/>
              <a:t> 기획자 </a:t>
            </a:r>
            <a:r>
              <a:rPr lang="ko-KR" altLang="en-US" dirty="0" err="1"/>
              <a:t>영락제</a:t>
            </a:r>
            <a:r>
              <a:rPr lang="en-US" altLang="ko-KR" sz="2400" dirty="0"/>
              <a:t>(1402~1424)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503712" y="3859770"/>
            <a:ext cx="4824536" cy="6493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주표</a:t>
            </a:r>
            <a:r>
              <a:rPr lang="en-US" altLang="ko-KR" sz="2000" dirty="0">
                <a:solidFill>
                  <a:schemeClr val="tx1"/>
                </a:solidFill>
              </a:rPr>
              <a:t>	- </a:t>
            </a:r>
            <a:r>
              <a:rPr lang="ko-KR" altLang="en-US" sz="2000" dirty="0" err="1">
                <a:solidFill>
                  <a:schemeClr val="tx1"/>
                </a:solidFill>
              </a:rPr>
              <a:t>건문제</a:t>
            </a:r>
            <a:r>
              <a:rPr lang="ko-KR" altLang="en-US" sz="2000" dirty="0">
                <a:solidFill>
                  <a:schemeClr val="tx1"/>
                </a:solidFill>
              </a:rPr>
              <a:t>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03712" y="4711483"/>
            <a:ext cx="4824536" cy="6493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 err="1">
                <a:solidFill>
                  <a:schemeClr val="tx1"/>
                </a:solidFill>
              </a:rPr>
              <a:t>영락제</a:t>
            </a:r>
            <a:r>
              <a:rPr lang="ko-KR" altLang="en-US" sz="2000" dirty="0">
                <a:solidFill>
                  <a:schemeClr val="tx1"/>
                </a:solidFill>
              </a:rPr>
              <a:t>③ </a:t>
            </a:r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홍희제④ </a:t>
            </a:r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 err="1">
                <a:solidFill>
                  <a:schemeClr val="tx1"/>
                </a:solidFill>
              </a:rPr>
              <a:t>선덕제</a:t>
            </a:r>
            <a:r>
              <a:rPr lang="ko-KR" altLang="en-US" sz="2000" dirty="0">
                <a:solidFill>
                  <a:schemeClr val="tx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544126004"/>
      </p:ext>
    </p:extLst>
  </p:cSld>
  <p:clrMapOvr>
    <a:masterClrMapping/>
  </p:clrMapOvr>
  <p:transition spd="slow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200" dirty="0" err="1"/>
              <a:t>건문제</a:t>
            </a:r>
            <a:r>
              <a:rPr lang="ko-KR" altLang="en-US" sz="2200" dirty="0"/>
              <a:t> 측근을 제거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 err="1"/>
              <a:t>번왕의</a:t>
            </a:r>
            <a:r>
              <a:rPr lang="ko-KR" altLang="en-US" sz="2200" dirty="0"/>
              <a:t> 군사권 박탈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권력 강화를 위해 환관 중용</a:t>
            </a:r>
            <a:endParaRPr lang="en-US" altLang="ko-KR" sz="2200" dirty="0"/>
          </a:p>
          <a:p>
            <a:pPr lvl="3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감군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3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외국 사절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3"/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시박사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외국 무역 담당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3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동창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감찰기관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집권체제 강화</a:t>
            </a:r>
          </a:p>
        </p:txBody>
      </p:sp>
    </p:spTree>
    <p:extLst>
      <p:ext uri="{BB962C8B-B14F-4D97-AF65-F5344CB8AC3E}">
        <p14:creationId xmlns:p14="http://schemas.microsoft.com/office/powerpoint/2010/main" val="40517648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북경천도</a:t>
            </a:r>
            <a:r>
              <a:rPr lang="en-US" altLang="ko-KR" sz="2400" dirty="0"/>
              <a:t>(1407)</a:t>
            </a:r>
            <a:r>
              <a:rPr lang="ko-KR" altLang="en-US" sz="2400" dirty="0"/>
              <a:t>와 </a:t>
            </a:r>
            <a:r>
              <a:rPr lang="ko-KR" altLang="en-US" sz="2400" dirty="0" err="1"/>
              <a:t>자금성</a:t>
            </a:r>
            <a:r>
              <a:rPr lang="ko-KR" altLang="en-US" sz="2400" dirty="0"/>
              <a:t> 건설</a:t>
            </a:r>
            <a:r>
              <a:rPr lang="en-US" altLang="ko-KR" sz="2400" dirty="0"/>
              <a:t>(~1420)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 lvl="3">
              <a:lnSpc>
                <a:spcPct val="150000"/>
              </a:lnSpc>
            </a:pPr>
            <a:r>
              <a:rPr lang="ko-KR" altLang="en-US" sz="2200" b="1" dirty="0"/>
              <a:t>정화의 대항해 </a:t>
            </a:r>
            <a:r>
              <a:rPr lang="en-US" altLang="ko-KR" sz="2200" dirty="0"/>
              <a:t>(1405~1422, 1433)</a:t>
            </a:r>
          </a:p>
          <a:p>
            <a:pPr lvl="3">
              <a:lnSpc>
                <a:spcPct val="150000"/>
              </a:lnSpc>
            </a:pPr>
            <a:r>
              <a:rPr lang="ko-KR" altLang="en-US" sz="2200" b="1" dirty="0"/>
              <a:t>막북</a:t>
            </a:r>
            <a:r>
              <a:rPr lang="ko-KR" altLang="en-US" sz="1400" b="1" dirty="0"/>
              <a:t>漠北</a:t>
            </a:r>
            <a:r>
              <a:rPr lang="ko-KR" altLang="en-US" sz="2200" b="1" dirty="0"/>
              <a:t> 친정 </a:t>
            </a:r>
            <a:r>
              <a:rPr lang="en-US" altLang="ko-KR" sz="2200" dirty="0"/>
              <a:t>(1410~1424)</a:t>
            </a:r>
          </a:p>
          <a:p>
            <a:pPr marL="109728" indent="0" algn="just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세계제국의 꿈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27648" y="2242169"/>
            <a:ext cx="6552728" cy="7200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세계제국 원의 규모를 계승하려는 포부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!!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31704" y="4443170"/>
            <a:ext cx="6779096" cy="13620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just"/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몽골세력의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결집으로 인한 위협을 방지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algn="just"/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북벌을 명분으로 불만을 가진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강남세력을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통제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algn="just"/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군대귀환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후 논공행상으로 관리 제압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57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91544" y="1600201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운남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곤양</a:t>
            </a:r>
            <a:r>
              <a:rPr lang="ko-KR" altLang="en-US" sz="2000" dirty="0"/>
              <a:t> 출생</a:t>
            </a:r>
            <a:r>
              <a:rPr lang="en-US" altLang="ko-KR" sz="1800" dirty="0"/>
              <a:t>(1371) </a:t>
            </a:r>
          </a:p>
          <a:p>
            <a:r>
              <a:rPr lang="ko-KR" altLang="en-US" sz="2000" dirty="0"/>
              <a:t>본명 </a:t>
            </a:r>
            <a:r>
              <a:rPr lang="ko-KR" altLang="en-US" sz="2000" dirty="0" err="1"/>
              <a:t>마화</a:t>
            </a:r>
            <a:r>
              <a:rPr lang="ko-KR" altLang="en-US" sz="2000" dirty="0"/>
              <a:t> 馬和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명의 </a:t>
            </a:r>
            <a:r>
              <a:rPr lang="ko-KR" altLang="en-US" sz="2000" dirty="0" err="1"/>
              <a:t>운남성</a:t>
            </a:r>
            <a:r>
              <a:rPr lang="ko-KR" altLang="en-US" sz="2000" dirty="0"/>
              <a:t> 공격</a:t>
            </a:r>
            <a:r>
              <a:rPr lang="en-US" altLang="ko-KR" sz="1800" dirty="0"/>
              <a:t>(1381)</a:t>
            </a:r>
            <a:r>
              <a:rPr lang="ko-KR" altLang="en-US" sz="2000" dirty="0"/>
              <a:t>으로 환관이 됨</a:t>
            </a:r>
            <a:r>
              <a:rPr lang="en-US" altLang="ko-KR" sz="1800" dirty="0"/>
              <a:t>(12</a:t>
            </a:r>
            <a:r>
              <a:rPr lang="ko-KR" altLang="en-US" sz="1800" dirty="0"/>
              <a:t>세</a:t>
            </a:r>
            <a:r>
              <a:rPr lang="en-US" altLang="ko-KR" sz="1800" dirty="0"/>
              <a:t>)</a:t>
            </a:r>
          </a:p>
          <a:p>
            <a:r>
              <a:rPr lang="ko-KR" altLang="en-US" sz="2000" dirty="0" err="1"/>
              <a:t>연왕</a:t>
            </a:r>
            <a:r>
              <a:rPr lang="ko-KR" altLang="en-US" sz="2000" dirty="0"/>
              <a:t> 주체</a:t>
            </a:r>
            <a:r>
              <a:rPr lang="en-US" altLang="ko-KR" sz="1800" dirty="0"/>
              <a:t>(</a:t>
            </a:r>
            <a:r>
              <a:rPr lang="ko-KR" altLang="en-US" sz="1800" dirty="0"/>
              <a:t>후 </a:t>
            </a:r>
            <a:r>
              <a:rPr lang="ko-KR" altLang="en-US" sz="1800" dirty="0" err="1"/>
              <a:t>영락제</a:t>
            </a:r>
            <a:r>
              <a:rPr lang="en-US" altLang="ko-KR" sz="1800" dirty="0"/>
              <a:t>)</a:t>
            </a:r>
            <a:r>
              <a:rPr lang="ko-KR" altLang="en-US" sz="2000" dirty="0"/>
              <a:t>를 섬겼고 </a:t>
            </a:r>
            <a:r>
              <a:rPr lang="ko-KR" altLang="en-US" sz="2000" dirty="0" err="1"/>
              <a:t>정난의</a:t>
            </a:r>
            <a:r>
              <a:rPr lang="ko-KR" altLang="en-US" sz="2000" dirty="0"/>
              <a:t> 변에 공을 세워</a:t>
            </a: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   정</a:t>
            </a:r>
            <a:r>
              <a:rPr lang="ko-KR" altLang="en-US" sz="1600" dirty="0"/>
              <a:t>鄭</a:t>
            </a:r>
            <a:r>
              <a:rPr lang="ko-KR" altLang="en-US" sz="2000" dirty="0"/>
              <a:t>씨 성을 </a:t>
            </a:r>
            <a:r>
              <a:rPr lang="ko-KR" altLang="en-US" sz="2000" dirty="0" err="1"/>
              <a:t>하사받고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태감에</a:t>
            </a:r>
            <a:r>
              <a:rPr lang="ko-KR" altLang="en-US" sz="2000" dirty="0"/>
              <a:t> 임명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1405-1433, </a:t>
            </a:r>
            <a:r>
              <a:rPr lang="ko-KR" altLang="en-US" sz="2000" dirty="0"/>
              <a:t>약 </a:t>
            </a:r>
            <a:r>
              <a:rPr lang="en-US" altLang="ko-KR" sz="2000" dirty="0"/>
              <a:t>28</a:t>
            </a:r>
            <a:r>
              <a:rPr lang="ko-KR" altLang="en-US" sz="2000" dirty="0"/>
              <a:t>년간 </a:t>
            </a:r>
            <a:r>
              <a:rPr lang="en-US" altLang="ko-KR" sz="2000" dirty="0"/>
              <a:t>7</a:t>
            </a:r>
            <a:r>
              <a:rPr lang="ko-KR" altLang="en-US" sz="2000" dirty="0"/>
              <a:t>차의 항해</a:t>
            </a:r>
            <a:endParaRPr lang="en-US" altLang="ko-KR" sz="2000" dirty="0"/>
          </a:p>
          <a:p>
            <a:r>
              <a:rPr lang="ko-KR" altLang="en-US" sz="2000" dirty="0"/>
              <a:t>회항 중</a:t>
            </a:r>
            <a:r>
              <a:rPr lang="en-US" altLang="ko-KR" sz="2000" dirty="0"/>
              <a:t> </a:t>
            </a:r>
            <a:r>
              <a:rPr lang="ko-KR" altLang="en-US" sz="2000" dirty="0"/>
              <a:t>인도 </a:t>
            </a:r>
            <a:r>
              <a:rPr lang="ko-KR" altLang="en-US" sz="2000" dirty="0" err="1"/>
              <a:t>캘리컷에서</a:t>
            </a:r>
            <a:r>
              <a:rPr lang="ko-KR" altLang="en-US" sz="2000" dirty="0"/>
              <a:t> 사망 </a:t>
            </a:r>
            <a:r>
              <a:rPr lang="en-US" altLang="ko-KR" sz="1800" dirty="0"/>
              <a:t>(1434. 4</a:t>
            </a:r>
            <a:r>
              <a:rPr lang="ko-KR" altLang="en-US" sz="1800" dirty="0"/>
              <a:t>월</a:t>
            </a:r>
            <a:r>
              <a:rPr lang="en-US" altLang="ko-KR" sz="1800" dirty="0"/>
              <a:t>, 62</a:t>
            </a:r>
            <a:r>
              <a:rPr lang="ko-KR" altLang="en-US" sz="1800" dirty="0"/>
              <a:t>세</a:t>
            </a:r>
            <a:r>
              <a:rPr lang="en-US" altLang="ko-KR" sz="1800" dirty="0"/>
              <a:t>)</a:t>
            </a:r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정화</a:t>
            </a:r>
            <a:r>
              <a:rPr lang="ko-KR" altLang="en-US" sz="2800" dirty="0"/>
              <a:t>鄭和</a:t>
            </a:r>
            <a:r>
              <a:rPr lang="ko-KR" altLang="en-US" dirty="0"/>
              <a:t>의 일생</a:t>
            </a:r>
          </a:p>
        </p:txBody>
      </p:sp>
    </p:spTree>
    <p:extLst>
      <p:ext uri="{BB962C8B-B14F-4D97-AF65-F5344CB8AC3E}">
        <p14:creationId xmlns:p14="http://schemas.microsoft.com/office/powerpoint/2010/main" val="861077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</a:t>
            </a:r>
            <a:r>
              <a:rPr lang="ko-KR" altLang="en-US" sz="2400" dirty="0"/>
              <a:t>차</a:t>
            </a:r>
            <a:r>
              <a:rPr lang="en-US" altLang="ko-KR" sz="2400" dirty="0"/>
              <a:t>	 1405(9)   ~ 1407(9)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2</a:t>
            </a:r>
            <a:r>
              <a:rPr lang="ko-KR" altLang="en-US" sz="2400" dirty="0"/>
              <a:t>차  </a:t>
            </a:r>
            <a:r>
              <a:rPr lang="en-US" altLang="ko-KR" sz="2400" dirty="0"/>
              <a:t>1407(10) ~ 1409(7)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3</a:t>
            </a:r>
            <a:r>
              <a:rPr lang="ko-KR" altLang="en-US" sz="2400" dirty="0"/>
              <a:t>차  </a:t>
            </a:r>
            <a:r>
              <a:rPr lang="en-US" altLang="ko-KR" sz="2400" dirty="0"/>
              <a:t>1409(9)   ~ 1411(6)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4</a:t>
            </a:r>
            <a:r>
              <a:rPr lang="ko-KR" altLang="en-US" sz="2400" dirty="0"/>
              <a:t>차  </a:t>
            </a:r>
            <a:r>
              <a:rPr lang="en-US" altLang="ko-KR" sz="2400" dirty="0"/>
              <a:t>1413(10) ~ 1415(7)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5</a:t>
            </a:r>
            <a:r>
              <a:rPr lang="ko-KR" altLang="en-US" sz="2400" dirty="0"/>
              <a:t>차  </a:t>
            </a:r>
            <a:r>
              <a:rPr lang="en-US" altLang="ko-KR" sz="2400" dirty="0"/>
              <a:t>1417 ~ 1419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6</a:t>
            </a:r>
            <a:r>
              <a:rPr lang="ko-KR" altLang="en-US" sz="2400" dirty="0"/>
              <a:t>차  </a:t>
            </a:r>
            <a:r>
              <a:rPr lang="en-US" altLang="ko-KR" sz="2400" dirty="0"/>
              <a:t>1421 ~ 1422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7</a:t>
            </a:r>
            <a:r>
              <a:rPr lang="ko-KR" altLang="en-US" sz="2400" dirty="0"/>
              <a:t>차  </a:t>
            </a:r>
            <a:r>
              <a:rPr lang="en-US" altLang="ko-KR" sz="2400" dirty="0"/>
              <a:t>1431 ~ 1433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7</a:t>
            </a:r>
            <a:r>
              <a:rPr lang="ko-KR" altLang="en-US" dirty="0"/>
              <a:t>차의 </a:t>
            </a:r>
            <a:r>
              <a:rPr lang="ko-KR" altLang="en-US" dirty="0" err="1"/>
              <a:t>하서양</a:t>
            </a:r>
            <a:r>
              <a:rPr lang="ko-KR" altLang="en-US" sz="3200" dirty="0" err="1">
                <a:latin typeface="HY견고딕" pitchFamily="18" charset="-127"/>
                <a:ea typeface="HY견고딕" pitchFamily="18" charset="-127"/>
              </a:rPr>
              <a:t>下西洋</a:t>
            </a: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03912" y="5013176"/>
            <a:ext cx="5184576" cy="16561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년간의 항해</a:t>
            </a:r>
            <a:endParaRPr lang="en-US" altLang="ko-KR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계절풍을 이용한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목조범선</a:t>
            </a:r>
            <a:endParaRPr lang="en-US" altLang="ko-KR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1405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대형범선의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출항을 가능하게 한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정화의 함선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91544" y="1628801"/>
            <a:ext cx="8229600" cy="4525963"/>
          </a:xfrm>
        </p:spPr>
        <p:txBody>
          <a:bodyPr/>
          <a:lstStyle/>
          <a:p>
            <a:r>
              <a:rPr lang="ko-KR" altLang="en-US" sz="2400" dirty="0"/>
              <a:t>길이 </a:t>
            </a:r>
            <a:r>
              <a:rPr lang="en-US" altLang="ko-KR" sz="2400" dirty="0"/>
              <a:t>44</a:t>
            </a:r>
            <a:r>
              <a:rPr lang="ko-KR" altLang="en-US" sz="2400" dirty="0"/>
              <a:t>장 </a:t>
            </a:r>
            <a:r>
              <a:rPr lang="en-US" altLang="ko-KR" sz="2400" dirty="0"/>
              <a:t>4</a:t>
            </a:r>
            <a:r>
              <a:rPr lang="ko-KR" altLang="en-US" sz="2400" dirty="0"/>
              <a:t>척</a:t>
            </a:r>
            <a:r>
              <a:rPr lang="en-US" altLang="ko-KR" sz="2000" dirty="0"/>
              <a:t>(138m)</a:t>
            </a:r>
            <a:r>
              <a:rPr lang="en-US" altLang="ko-KR" sz="2400" dirty="0"/>
              <a:t>, </a:t>
            </a:r>
            <a:r>
              <a:rPr lang="ko-KR" altLang="en-US" sz="2400" dirty="0"/>
              <a:t>넓이 약 </a:t>
            </a:r>
            <a:r>
              <a:rPr lang="en-US" altLang="ko-KR" sz="2400" dirty="0"/>
              <a:t>18</a:t>
            </a:r>
            <a:r>
              <a:rPr lang="ko-KR" altLang="en-US" sz="2400" dirty="0"/>
              <a:t>장</a:t>
            </a:r>
            <a:r>
              <a:rPr lang="en-US" altLang="ko-KR" sz="2000" dirty="0"/>
              <a:t>(54m)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적재량은 </a:t>
            </a:r>
            <a:r>
              <a:rPr lang="en-US" altLang="ko-KR" sz="2400" dirty="0"/>
              <a:t>7</a:t>
            </a:r>
            <a:r>
              <a:rPr lang="ko-KR" altLang="en-US" sz="2400" dirty="0" err="1"/>
              <a:t>천톤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9</a:t>
            </a:r>
            <a:r>
              <a:rPr lang="ko-KR" altLang="en-US" sz="2400" dirty="0"/>
              <a:t>개의 돛대와 </a:t>
            </a:r>
            <a:r>
              <a:rPr lang="en-US" altLang="ko-KR" sz="2400" dirty="0"/>
              <a:t>12</a:t>
            </a:r>
            <a:r>
              <a:rPr lang="ko-KR" altLang="en-US" sz="2400" dirty="0"/>
              <a:t>개의 돛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4</a:t>
            </a:r>
            <a:r>
              <a:rPr lang="ko-KR" altLang="en-US" sz="2400" dirty="0"/>
              <a:t>겹의 갑판</a:t>
            </a:r>
            <a:r>
              <a:rPr lang="en-US" altLang="ko-KR" sz="2000" dirty="0"/>
              <a:t>(</a:t>
            </a:r>
            <a:r>
              <a:rPr lang="ko-KR" altLang="en-US" sz="2000" dirty="0"/>
              <a:t>밑층에 말을 묶어둠</a:t>
            </a:r>
            <a:r>
              <a:rPr lang="en-US" altLang="ko-KR" sz="2000" dirty="0"/>
              <a:t>)</a:t>
            </a:r>
            <a:r>
              <a:rPr lang="en-US" altLang="ko-KR" sz="2400" dirty="0"/>
              <a:t>, </a:t>
            </a:r>
            <a:r>
              <a:rPr lang="ko-KR" altLang="en-US" sz="2400" dirty="0"/>
              <a:t>상하</a:t>
            </a:r>
            <a:r>
              <a:rPr lang="en-US" altLang="ko-KR" sz="2400" dirty="0"/>
              <a:t>4</a:t>
            </a:r>
            <a:r>
              <a:rPr lang="ko-KR" altLang="en-US" sz="2400" dirty="0" err="1"/>
              <a:t>층구조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중포</a:t>
            </a:r>
            <a:r>
              <a:rPr lang="ko-KR" altLang="en-US" sz="2400" dirty="0"/>
              <a:t> </a:t>
            </a:r>
            <a:r>
              <a:rPr lang="en-US" altLang="ko-KR" sz="2400" dirty="0"/>
              <a:t>16</a:t>
            </a:r>
            <a:r>
              <a:rPr lang="ko-KR" altLang="en-US" sz="2400" dirty="0"/>
              <a:t>문</a:t>
            </a:r>
            <a:r>
              <a:rPr lang="en-US" altLang="ko-KR" sz="2400" dirty="0"/>
              <a:t>, </a:t>
            </a:r>
            <a:r>
              <a:rPr lang="ko-KR" altLang="en-US" sz="2400" dirty="0"/>
              <a:t>대포 </a:t>
            </a:r>
            <a:r>
              <a:rPr lang="en-US" altLang="ko-KR" sz="2400" dirty="0"/>
              <a:t>8</a:t>
            </a:r>
            <a:r>
              <a:rPr lang="ko-KR" altLang="en-US" sz="2400" dirty="0"/>
              <a:t>문 설치</a:t>
            </a:r>
          </a:p>
          <a:p>
            <a:endParaRPr lang="en-US" altLang="ko-KR" sz="2400" dirty="0"/>
          </a:p>
          <a:p>
            <a:r>
              <a:rPr lang="ko-KR" altLang="en-US" sz="2400" dirty="0"/>
              <a:t>보선 앞에 두 개의 </a:t>
            </a:r>
            <a:r>
              <a:rPr lang="ko-KR" altLang="en-US" sz="2400" dirty="0" err="1"/>
              <a:t>용눈</a:t>
            </a:r>
            <a:r>
              <a:rPr lang="en-US" altLang="ko-KR" sz="2400" dirty="0"/>
              <a:t>, </a:t>
            </a:r>
            <a:r>
              <a:rPr lang="ko-KR" altLang="en-US" sz="2400" dirty="0"/>
              <a:t>뱃전에는 반달형 물결무늬</a:t>
            </a:r>
            <a:r>
              <a:rPr lang="en-US" altLang="ko-KR" sz="2400" dirty="0"/>
              <a:t>, </a:t>
            </a:r>
            <a:r>
              <a:rPr lang="ko-KR" altLang="en-US" sz="2400" dirty="0"/>
              <a:t>꼬리에는 용봉의 길상 장식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4168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조선술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나침반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정화항해도</a:t>
            </a:r>
            <a:r>
              <a:rPr lang="en-US" altLang="ko-KR" sz="2000" dirty="0"/>
              <a:t>(20</a:t>
            </a:r>
            <a:r>
              <a:rPr lang="ko-KR" altLang="en-US" sz="2000" dirty="0"/>
              <a:t>폭</a:t>
            </a:r>
            <a:r>
              <a:rPr lang="en-US" altLang="ko-KR" sz="2000" dirty="0"/>
              <a:t>)</a:t>
            </a:r>
            <a:r>
              <a:rPr lang="ko-KR" altLang="en-US" sz="2000" dirty="0"/>
              <a:t>와</a:t>
            </a:r>
            <a:r>
              <a:rPr lang="ko-KR" altLang="en-US" sz="2400" dirty="0"/>
              <a:t>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과양견성도</a:t>
            </a:r>
            <a:r>
              <a:rPr lang="ko-KR" altLang="en-US" sz="1800" dirty="0"/>
              <a:t>過洋牽星圖</a:t>
            </a:r>
            <a:r>
              <a:rPr lang="ko-KR" altLang="en-US" sz="2400" dirty="0"/>
              <a:t> </a:t>
            </a:r>
            <a:r>
              <a:rPr lang="en-US" altLang="ko-KR" sz="2000" dirty="0"/>
              <a:t>(4</a:t>
            </a:r>
            <a:r>
              <a:rPr lang="ko-KR" altLang="en-US" sz="2000" dirty="0"/>
              <a:t>폭</a:t>
            </a:r>
            <a:r>
              <a:rPr lang="en-US" altLang="ko-KR" sz="2000" dirty="0"/>
              <a:t>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dirty="0"/>
              <a:t>		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무비지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武備志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군사백과사전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1621)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수록되어 있는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‘보선창에서 뜬 배가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용강관에서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출항해 외국에 이르는 지도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	 (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自寶船廠開船從龍江關出水直抵外國諸藩圖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200" dirty="0">
              <a:latin typeface="양재벨라체M" pitchFamily="18" charset="-127"/>
              <a:ea typeface="양재벨라체M" pitchFamily="18" charset="-127"/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2-4. </a:t>
            </a:r>
            <a:r>
              <a:rPr lang="ko-KR" altLang="en-US" dirty="0"/>
              <a:t>항해기술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slow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환관</a:t>
            </a:r>
            <a:r>
              <a:rPr lang="en-US" altLang="ko-KR" sz="2400" dirty="0"/>
              <a:t>	</a:t>
            </a:r>
            <a:r>
              <a:rPr lang="ko-KR" altLang="en-US" sz="2400" dirty="0"/>
              <a:t>영락제의 환관 중용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dirty="0">
                <a:latin typeface="+mn-ea"/>
              </a:rPr>
              <a:t>정화</a:t>
            </a: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/>
              <a:t>		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정화는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운남성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곤양의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무슬림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None/>
            </a:pPr>
            <a:r>
              <a:rPr lang="en-US" altLang="ko-KR" sz="2200" dirty="0"/>
              <a:t>			</a:t>
            </a:r>
            <a:r>
              <a:rPr lang="ko-KR" altLang="en-US" sz="2200" dirty="0"/>
              <a:t>선조는 쿠빌라이 때 색목인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사이드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아잘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샴스앗딘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>
              <a:buNone/>
            </a:pPr>
            <a:r>
              <a:rPr lang="en-US" altLang="ko-KR" sz="2200" dirty="0"/>
              <a:t>			</a:t>
            </a:r>
            <a:r>
              <a:rPr lang="ko-KR" altLang="en-US" sz="2200" dirty="0"/>
              <a:t>아버지 </a:t>
            </a:r>
            <a:r>
              <a:rPr lang="ko-KR" altLang="en-US" sz="2200" dirty="0" err="1"/>
              <a:t>마합지</a:t>
            </a:r>
            <a:r>
              <a:rPr lang="ko-KR" altLang="en-US" sz="1800" dirty="0" err="1"/>
              <a:t>馬哈只</a:t>
            </a:r>
            <a:r>
              <a:rPr lang="ko-KR" altLang="en-US" sz="2200" dirty="0" err="1"/>
              <a:t>의</a:t>
            </a:r>
            <a:r>
              <a:rPr lang="ko-KR" altLang="en-US" sz="2200" dirty="0"/>
              <a:t> 성과 이름</a:t>
            </a:r>
            <a:r>
              <a:rPr lang="en-US" altLang="ko-KR" sz="2200" dirty="0"/>
              <a:t> </a:t>
            </a:r>
          </a:p>
          <a:p>
            <a:pPr>
              <a:buNone/>
            </a:pPr>
            <a:r>
              <a:rPr lang="en-US" altLang="ko-KR" sz="2200" dirty="0"/>
              <a:t>				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마씨는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예언자무함마드의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후손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		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합지도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성지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메카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순례자에게 붙이는 존칭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하지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>
              <a:buNone/>
            </a:pPr>
            <a:r>
              <a:rPr lang="en-US" altLang="ko-KR" sz="2200" dirty="0"/>
              <a:t>	</a:t>
            </a:r>
          </a:p>
          <a:p>
            <a:pPr>
              <a:buNone/>
            </a:pPr>
            <a:r>
              <a:rPr lang="en-US" altLang="ko-KR" sz="2200" dirty="0"/>
              <a:t>		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문무의 능력을 겸비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몇차례의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사행 경험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왜 환관 정화인가</a:t>
            </a:r>
          </a:p>
        </p:txBody>
      </p:sp>
    </p:spTree>
    <p:extLst>
      <p:ext uri="{BB962C8B-B14F-4D97-AF65-F5344CB8AC3E}">
        <p14:creationId xmlns:p14="http://schemas.microsoft.com/office/powerpoint/2010/main" val="2323722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lnSpc>
                <a:spcPct val="200000"/>
              </a:lnSpc>
              <a:buNone/>
            </a:pP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사라진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건문제를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찾아서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사료의 기록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200000"/>
              </a:lnSpc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보물을 구하러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 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취보선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514350" indent="-514350">
              <a:lnSpc>
                <a:spcPct val="200000"/>
              </a:lnSpc>
              <a:buNone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중국적 질서의 확대를 위해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?! 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항해의 이유와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buClr>
                <a:srgbClr val="2DA2BF"/>
              </a:buClr>
              <a:buNone/>
            </a:pPr>
            <a:r>
              <a:rPr lang="ko-KR" altLang="en-US" b="1" i="1" dirty="0" err="1">
                <a:solidFill>
                  <a:prstClr val="black"/>
                </a:solidFill>
              </a:rPr>
              <a:t>작책대정作冊大方鼎</a:t>
            </a:r>
            <a:r>
              <a:rPr lang="ko-KR" altLang="en-US" b="1" i="1" dirty="0">
                <a:solidFill>
                  <a:prstClr val="black"/>
                </a:solidFill>
              </a:rPr>
              <a:t>  명문 </a:t>
            </a:r>
            <a:r>
              <a:rPr lang="en-US" altLang="ko-KR" b="1" i="1" dirty="0">
                <a:solidFill>
                  <a:prstClr val="black"/>
                </a:solidFill>
              </a:rPr>
              <a:t>)</a:t>
            </a:r>
            <a:r>
              <a:rPr lang="en-US" altLang="ko-KR" b="1" dirty="0">
                <a:solidFill>
                  <a:prstClr val="black"/>
                </a:solidFill>
              </a:rPr>
              <a:t> </a:t>
            </a:r>
          </a:p>
          <a:p>
            <a:pPr fontAlgn="base">
              <a:buClr>
                <a:srgbClr val="2DA2BF"/>
              </a:buClr>
              <a:buNone/>
            </a:pP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대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측령의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아들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의 기사에 보이는 최고 책임자 소공의 子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lvl="0" fontAlgn="base">
              <a:buClr>
                <a:srgbClr val="2DA2BF"/>
              </a:buClr>
              <a:buNone/>
            </a:pPr>
            <a:endParaRPr lang="en-US" altLang="ko-KR" sz="2000" b="1" dirty="0">
              <a:solidFill>
                <a:prstClr val="black"/>
              </a:solidFill>
            </a:endParaRPr>
          </a:p>
          <a:p>
            <a:pPr lvl="0" fontAlgn="base">
              <a:buClr>
                <a:srgbClr val="2DA2BF"/>
              </a:buClr>
              <a:buNone/>
            </a:pPr>
            <a:r>
              <a:rPr lang="en-US" altLang="ko-KR" sz="2000" b="1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	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924945"/>
            <a:ext cx="4824536" cy="3216357"/>
          </a:xfrm>
          <a:prstGeom prst="rect">
            <a:avLst/>
          </a:prstGeom>
        </p:spPr>
      </p:pic>
      <p:pic>
        <p:nvPicPr>
          <p:cNvPr id="5" name="그림 4" descr="作冊大方鼎 명문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0021" y="3401754"/>
            <a:ext cx="3693883" cy="345166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703512" y="4653136"/>
            <a:ext cx="8784976" cy="2100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fontAlgn="base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</a:rPr>
              <a:t>명문의 기사는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09728" fontAlgn="base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 err="1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낙읍의</a:t>
            </a:r>
            <a:r>
              <a:rPr lang="ko-KR" altLang="en-US" sz="2400" dirty="0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 상층부가 </a:t>
            </a:r>
            <a:r>
              <a:rPr lang="ko-KR" altLang="en-US" sz="2400" dirty="0" err="1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주공계에서</a:t>
            </a:r>
            <a:r>
              <a:rPr lang="ko-KR" altLang="en-US" sz="2400" dirty="0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400" dirty="0" err="1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소공계로</a:t>
            </a:r>
            <a:r>
              <a:rPr lang="ko-KR" altLang="en-US" sz="2400" dirty="0">
                <a:solidFill>
                  <a:schemeClr val="accent2"/>
                </a:solidFill>
                <a:latin typeface="양재깨비체B" pitchFamily="18" charset="-127"/>
                <a:ea typeface="양재깨비체B" pitchFamily="18" charset="-127"/>
              </a:rPr>
              <a:t> 교체되었음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을 보여준다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2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/>
              <a:t>정화의 함선은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대량의 동전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비단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철기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자기 </a:t>
            </a:r>
            <a:r>
              <a:rPr lang="ko-KR" altLang="en-US" sz="2200" dirty="0">
                <a:latin typeface="+mn-ea"/>
              </a:rPr>
              <a:t>등을 싣고 가서</a:t>
            </a:r>
          </a:p>
          <a:p>
            <a:pPr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세계의 진귀한 보물을 싣고 온다</a:t>
            </a:r>
            <a:endParaRPr lang="en-US" altLang="ko-KR" sz="2200" dirty="0"/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   	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세계 각지에서 헌상한 금은 수공품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,,</a:t>
            </a:r>
          </a:p>
          <a:p>
            <a:pPr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 			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향료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후추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진주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,,</a:t>
            </a:r>
          </a:p>
          <a:p>
            <a:pPr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    	-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얼룩말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사자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표범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기린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하마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,,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200" dirty="0"/>
              <a:t>실제로는 항해를 위해 막대한 비용이 들었고</a:t>
            </a:r>
            <a:r>
              <a:rPr lang="en-US" altLang="ko-KR" sz="2200" dirty="0"/>
              <a:t>, </a:t>
            </a:r>
          </a:p>
          <a:p>
            <a:pPr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대체로 하사품이 </a:t>
            </a:r>
            <a:r>
              <a:rPr lang="ko-KR" altLang="en-US" sz="2200" dirty="0" err="1"/>
              <a:t>조공품</a:t>
            </a:r>
            <a:r>
              <a:rPr lang="ko-KR" altLang="en-US" sz="2200" dirty="0"/>
              <a:t> 보다 많았다</a:t>
            </a:r>
            <a:r>
              <a:rPr lang="en-US" altLang="ko-KR" sz="220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보선</a:t>
            </a:r>
            <a:r>
              <a:rPr lang="en-US" altLang="ko-KR" dirty="0"/>
              <a:t>, </a:t>
            </a:r>
            <a:r>
              <a:rPr lang="ko-KR" altLang="en-US" dirty="0" err="1"/>
              <a:t>취보선</a:t>
            </a:r>
            <a:r>
              <a:rPr lang="ko-KR" altLang="en-US" dirty="0"/>
              <a:t>(</a:t>
            </a:r>
            <a:r>
              <a:rPr lang="ko-KR" altLang="en-US" dirty="0" err="1"/>
              <a:t>取寶船</a:t>
            </a:r>
            <a:r>
              <a:rPr lang="ko-KR" altLang="en-US" dirty="0"/>
              <a:t>)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정사正使 정화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부사副使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왕경홍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정화의 직함과 승선 인원의 구성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351584" y="2636912"/>
            <a:ext cx="3240360" cy="21602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tx1"/>
                </a:solidFill>
              </a:rPr>
              <a:t>흠차정사태감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7(</a:t>
            </a:r>
            <a:r>
              <a:rPr lang="ko-KR" altLang="en-US" sz="2400" dirty="0">
                <a:solidFill>
                  <a:schemeClr val="tx1"/>
                </a:solidFill>
              </a:rPr>
              <a:t>명</a:t>
            </a:r>
            <a:r>
              <a:rPr lang="en-US" altLang="ko-KR" sz="2400" dirty="0">
                <a:solidFill>
                  <a:schemeClr val="tx1"/>
                </a:solidFill>
              </a:rPr>
              <a:t>)     </a:t>
            </a:r>
          </a:p>
          <a:p>
            <a:pPr>
              <a:buNone/>
            </a:pPr>
            <a:r>
              <a:rPr lang="ko-KR" altLang="en-US" sz="2400" dirty="0" err="1">
                <a:solidFill>
                  <a:schemeClr val="tx1"/>
                </a:solidFill>
              </a:rPr>
              <a:t>흠차부사감승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10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ko-KR" altLang="en-US" sz="2400" dirty="0">
                <a:solidFill>
                  <a:schemeClr val="tx1"/>
                </a:solidFill>
              </a:rPr>
              <a:t>소감 </a:t>
            </a:r>
            <a:r>
              <a:rPr lang="en-US" altLang="ko-KR" sz="2400" dirty="0">
                <a:solidFill>
                  <a:schemeClr val="tx1"/>
                </a:solidFill>
              </a:rPr>
              <a:t>10, </a:t>
            </a:r>
          </a:p>
          <a:p>
            <a:pPr>
              <a:buNone/>
            </a:pPr>
            <a:r>
              <a:rPr lang="ko-KR" altLang="en-US" sz="2400" dirty="0">
                <a:solidFill>
                  <a:schemeClr val="tx1"/>
                </a:solidFill>
              </a:rPr>
              <a:t>내감 </a:t>
            </a:r>
            <a:r>
              <a:rPr lang="en-US" altLang="ko-KR" sz="2400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59896" y="2996952"/>
            <a:ext cx="3240360" cy="23762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tx1"/>
                </a:solidFill>
              </a:rPr>
              <a:t>도지휘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2 </a:t>
            </a:r>
          </a:p>
          <a:p>
            <a:pPr>
              <a:buNone/>
            </a:pPr>
            <a:r>
              <a:rPr lang="ko-KR" altLang="en-US" sz="2400" dirty="0">
                <a:solidFill>
                  <a:schemeClr val="tx1"/>
                </a:solidFill>
              </a:rPr>
              <a:t>지휘 </a:t>
            </a:r>
            <a:r>
              <a:rPr lang="en-US" altLang="ko-KR" sz="2400" dirty="0">
                <a:solidFill>
                  <a:schemeClr val="tx1"/>
                </a:solidFill>
              </a:rPr>
              <a:t>93 </a:t>
            </a:r>
          </a:p>
          <a:p>
            <a:pPr>
              <a:buNone/>
            </a:pPr>
            <a:r>
              <a:rPr lang="ko-KR" altLang="en-US" sz="2400" dirty="0" err="1">
                <a:solidFill>
                  <a:schemeClr val="tx1"/>
                </a:solidFill>
              </a:rPr>
              <a:t>천호관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104</a:t>
            </a:r>
          </a:p>
          <a:p>
            <a:pPr>
              <a:buNone/>
            </a:pPr>
            <a:r>
              <a:rPr lang="ko-KR" altLang="en-US" sz="2400" dirty="0">
                <a:solidFill>
                  <a:schemeClr val="tx1"/>
                </a:solidFill>
              </a:rPr>
              <a:t>백호관 </a:t>
            </a:r>
            <a:r>
              <a:rPr lang="en-US" altLang="ko-KR" sz="2400" dirty="0">
                <a:solidFill>
                  <a:schemeClr val="tx1"/>
                </a:solidFill>
              </a:rPr>
              <a:t>103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608168" y="3429000"/>
            <a:ext cx="2772816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사인 </a:t>
            </a:r>
            <a:r>
              <a:rPr lang="en-US" altLang="ko-KR" sz="2400" dirty="0">
                <a:solidFill>
                  <a:schemeClr val="tx1"/>
                </a:solidFill>
              </a:rPr>
              <a:t>2</a:t>
            </a:r>
          </a:p>
          <a:p>
            <a:pPr>
              <a:buNone/>
            </a:pPr>
            <a:r>
              <a:rPr lang="ko-KR" altLang="en-US" sz="2400" dirty="0" err="1">
                <a:solidFill>
                  <a:schemeClr val="tx1"/>
                </a:solidFill>
              </a:rPr>
              <a:t>호부랑중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2</a:t>
            </a:r>
          </a:p>
          <a:p>
            <a:pPr>
              <a:buNone/>
            </a:pPr>
            <a:r>
              <a:rPr lang="ko-KR" altLang="en-US" sz="2400" dirty="0" err="1">
                <a:solidFill>
                  <a:schemeClr val="tx1"/>
                </a:solidFill>
              </a:rPr>
              <a:t>홍려시</a:t>
            </a:r>
            <a:r>
              <a:rPr lang="ko-KR" altLang="en-US" sz="2400" dirty="0">
                <a:solidFill>
                  <a:schemeClr val="tx1"/>
                </a:solidFill>
              </a:rPr>
              <a:t> 서반 </a:t>
            </a:r>
            <a:r>
              <a:rPr lang="en-US" altLang="ko-KR" sz="2400" dirty="0">
                <a:solidFill>
                  <a:schemeClr val="tx1"/>
                </a:solidFill>
              </a:rPr>
              <a:t>2</a:t>
            </a:r>
          </a:p>
          <a:p>
            <a:pPr>
              <a:buNone/>
            </a:pPr>
            <a:r>
              <a:rPr lang="ko-KR" altLang="en-US" sz="2400" dirty="0">
                <a:solidFill>
                  <a:schemeClr val="tx1"/>
                </a:solidFill>
              </a:rPr>
              <a:t>음양관</a:t>
            </a:r>
            <a:r>
              <a:rPr lang="en-US" altLang="ko-KR" sz="2400" dirty="0">
                <a:solidFill>
                  <a:schemeClr val="tx1"/>
                </a:solidFill>
              </a:rPr>
              <a:t>1</a:t>
            </a:r>
          </a:p>
          <a:p>
            <a:pPr>
              <a:buNone/>
            </a:pPr>
            <a:r>
              <a:rPr lang="ko-KR" altLang="en-US" sz="2400" dirty="0" err="1">
                <a:solidFill>
                  <a:schemeClr val="tx1"/>
                </a:solidFill>
              </a:rPr>
              <a:t>음양생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4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919536" y="5445224"/>
            <a:ext cx="8136904" cy="12744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</a:rPr>
              <a:t>그밖에 </a:t>
            </a:r>
            <a:r>
              <a:rPr lang="en-US" altLang="ko-KR" sz="2800" dirty="0">
                <a:solidFill>
                  <a:schemeClr val="tx1"/>
                </a:solidFill>
              </a:rPr>
              <a:t>26,803</a:t>
            </a:r>
            <a:r>
              <a:rPr lang="ko-KR" altLang="en-US" sz="2800" dirty="0">
                <a:solidFill>
                  <a:schemeClr val="tx1"/>
                </a:solidFill>
              </a:rPr>
              <a:t>명</a:t>
            </a:r>
            <a:r>
              <a:rPr lang="en-US" altLang="ko-KR" sz="2800" dirty="0">
                <a:solidFill>
                  <a:schemeClr val="tx1"/>
                </a:solidFill>
              </a:rPr>
              <a:t>,,,,         </a:t>
            </a:r>
            <a:r>
              <a:rPr lang="ko-KR" altLang="en-US" sz="32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도합 </a:t>
            </a:r>
            <a:r>
              <a:rPr lang="en-US" altLang="ko-KR" sz="32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27,411</a:t>
            </a:r>
            <a:r>
              <a:rPr lang="ko-KR" altLang="en-US" sz="32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명</a:t>
            </a:r>
            <a:endParaRPr lang="ko-KR" altLang="en-US" sz="3200" dirty="0">
              <a:latin typeface="양재깨비체B" pitchFamily="18" charset="-127"/>
              <a:ea typeface="양재깨비체B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8" grpId="0" build="allAtOnce" animBg="1"/>
      <p:bldP spid="9" grpId="0" build="allAtOnce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관직의 임무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775520" y="1417638"/>
            <a:ext cx="8748464" cy="43382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700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사인</a:t>
            </a:r>
            <a:r>
              <a:rPr lang="ko-KR" altLang="en-US" dirty="0">
                <a:solidFill>
                  <a:prstClr val="black"/>
                </a:solidFill>
              </a:rPr>
              <a:t>舍人</a:t>
            </a:r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각국에 명의 조서나 칙명을 전하고 각국의 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표장을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받는 등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 		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관련한 중대한 사건을 기록하며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관련된 일체의 문서와 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비석을 담당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  <a:buFont typeface="Wingdings 3"/>
              <a:buChar char=""/>
            </a:pP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700" b="1" dirty="0" err="1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호부랑중</a:t>
            </a:r>
            <a:r>
              <a:rPr lang="ko-KR" altLang="en-US" dirty="0" err="1">
                <a:solidFill>
                  <a:prstClr val="black"/>
                </a:solidFill>
              </a:rPr>
              <a:t>戶部郎中</a:t>
            </a:r>
            <a:r>
              <a:rPr lang="ko-KR" altLang="en-US" sz="2700" dirty="0">
                <a:solidFill>
                  <a:prstClr val="black"/>
                </a:solidFill>
              </a:rPr>
              <a:t> </a:t>
            </a:r>
            <a:endParaRPr lang="en-US" altLang="ko-KR" sz="2700" dirty="0">
              <a:solidFill>
                <a:prstClr val="black"/>
              </a:solidFill>
            </a:endParaRPr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700" dirty="0">
                <a:solidFill>
                  <a:prstClr val="black"/>
                </a:solidFill>
              </a:rPr>
              <a:t>	 		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관병의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군량과 마초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해외 각국에 진공할 물품을 담당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  <a:buFont typeface="Wingdings 3"/>
              <a:buChar char=""/>
            </a:pPr>
            <a:endParaRPr lang="en-US" altLang="ko-KR" sz="2700" b="1" dirty="0">
              <a:solidFill>
                <a:prstClr val="black"/>
              </a:solidFill>
              <a:latin typeface="궁서" pitchFamily="18" charset="-127"/>
              <a:ea typeface="궁서" pitchFamily="18" charset="-127"/>
            </a:endParaRPr>
          </a:p>
          <a:p>
            <a:pPr marL="109728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700" b="1" dirty="0" err="1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홍려시</a:t>
            </a:r>
            <a:r>
              <a:rPr lang="ko-KR" altLang="en-US" sz="2700" b="1" dirty="0">
                <a:solidFill>
                  <a:prstClr val="black"/>
                </a:solidFill>
                <a:latin typeface="궁서" pitchFamily="18" charset="-127"/>
                <a:ea typeface="궁서" pitchFamily="18" charset="-127"/>
              </a:rPr>
              <a:t> 서반</a:t>
            </a:r>
            <a:r>
              <a:rPr lang="ko-KR" altLang="en-US" dirty="0">
                <a:solidFill>
                  <a:prstClr val="black"/>
                </a:solidFill>
              </a:rPr>
              <a:t>序班</a:t>
            </a:r>
            <a:r>
              <a:rPr lang="en-US" altLang="ko-KR" sz="2700" dirty="0">
                <a:solidFill>
                  <a:prstClr val="black"/>
                </a:solidFill>
              </a:rPr>
              <a:t> </a:t>
            </a:r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700" dirty="0">
                <a:solidFill>
                  <a:prstClr val="black"/>
                </a:solidFill>
              </a:rPr>
              <a:t>			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사절단과 각국간의 왕래에 필요한 의례를 담당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중국을 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방문하는 각 나라의 사절단에게 예절을 가르침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81200" y="2060849"/>
            <a:ext cx="8229600" cy="394644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7968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자바의 </a:t>
            </a:r>
            <a:r>
              <a:rPr lang="ko-KR" altLang="en-US" sz="2400" dirty="0" err="1"/>
              <a:t>동서왕</a:t>
            </a:r>
            <a:r>
              <a:rPr lang="ko-KR" altLang="en-US" sz="2400" dirty="0"/>
              <a:t> 분쟁에 개입</a:t>
            </a:r>
            <a:endParaRPr lang="en-US" altLang="ko-KR" sz="2400" dirty="0"/>
          </a:p>
          <a:p>
            <a:r>
              <a:rPr lang="ko-KR" altLang="en-US" sz="2400" dirty="0" err="1"/>
              <a:t>팔렘방의</a:t>
            </a:r>
            <a:r>
              <a:rPr lang="ko-KR" altLang="en-US" sz="2400" dirty="0"/>
              <a:t> 중국 이주 집단의 분쟁에 개입하여 무력 진압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400" dirty="0"/>
              <a:t>수마트라 왕위 쟁탈전에 개입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해적 </a:t>
            </a:r>
            <a:r>
              <a:rPr lang="ko-KR" altLang="en-US" sz="2400" dirty="0" err="1"/>
              <a:t>진조의의</a:t>
            </a:r>
            <a:r>
              <a:rPr lang="ko-KR" altLang="en-US" sz="2400" dirty="0"/>
              <a:t> 습격을 격파 압송 </a:t>
            </a:r>
            <a:r>
              <a:rPr lang="en-US" altLang="ko-KR" sz="1800" dirty="0"/>
              <a:t>(1</a:t>
            </a:r>
            <a:r>
              <a:rPr lang="ko-KR" altLang="en-US" sz="1800" dirty="0" err="1"/>
              <a:t>차항해</a:t>
            </a:r>
            <a:r>
              <a:rPr lang="en-US" altLang="ko-KR" sz="1800" dirty="0"/>
              <a:t>)</a:t>
            </a:r>
          </a:p>
          <a:p>
            <a:r>
              <a:rPr lang="ko-KR" altLang="en-US" sz="2400" dirty="0"/>
              <a:t>스리랑카 국왕의 강탈과 정화의 군사 대응 및 국왕 체포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					   </a:t>
            </a:r>
            <a:r>
              <a:rPr lang="en-US" altLang="ko-KR" sz="1800" dirty="0"/>
              <a:t>(3</a:t>
            </a:r>
            <a:r>
              <a:rPr lang="ko-KR" altLang="en-US" sz="1800" dirty="0" err="1"/>
              <a:t>차항해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정화의 군사활동</a:t>
            </a:r>
          </a:p>
        </p:txBody>
      </p:sp>
    </p:spTree>
    <p:extLst>
      <p:ext uri="{BB962C8B-B14F-4D97-AF65-F5344CB8AC3E}">
        <p14:creationId xmlns:p14="http://schemas.microsoft.com/office/powerpoint/2010/main" val="1257149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70856" y="1600200"/>
            <a:ext cx="8229600" cy="46371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정화 사행의 목적은 중국적 질서의 확대이다</a:t>
            </a:r>
            <a:r>
              <a:rPr lang="en-US" altLang="ko-KR" sz="2000" dirty="0"/>
              <a:t>.</a:t>
            </a:r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명이 요구하는 대외관계는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중국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이 책봉하고 피책봉국이 조공하는 중국적 질서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즉 정화는 명의 외교 사절로서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하서양의</a:t>
            </a:r>
            <a:r>
              <a:rPr lang="ko-KR" altLang="en-US" sz="2000" dirty="0"/>
              <a:t> 목적은 군사 정벌이나 경제적 교류가 아니며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궁극에 명</a:t>
            </a:r>
            <a:r>
              <a:rPr lang="en-US" altLang="ko-KR" sz="2000" dirty="0"/>
              <a:t> </a:t>
            </a:r>
            <a:r>
              <a:rPr lang="ko-KR" altLang="en-US" sz="2000" dirty="0"/>
              <a:t>중심의 국제관계와 질서 형성을 위한 것</a:t>
            </a: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   책봉을 수용한 국가에 조공을 허락 </a:t>
            </a:r>
            <a:r>
              <a:rPr lang="en-US" altLang="ko-KR" sz="2000" dirty="0"/>
              <a:t>(</a:t>
            </a:r>
            <a:r>
              <a:rPr lang="ko-KR" altLang="en-US" sz="2000" dirty="0" err="1">
                <a:latin typeface="HY견명조" pitchFamily="18" charset="-127"/>
                <a:ea typeface="HY견명조" pitchFamily="18" charset="-127"/>
              </a:rPr>
              <a:t>勘合貿易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원의 규모를 계승하고자 했던 영락제의 포부를 이념적으로 실현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중국적 질서의 확대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72192" y="4365104"/>
            <a:ext cx="7067128" cy="12961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명이 피책봉국에게 </a:t>
            </a:r>
            <a:r>
              <a:rPr lang="ko-KR" altLang="en-US" sz="2000" dirty="0" err="1">
                <a:solidFill>
                  <a:schemeClr val="tx1"/>
                </a:solidFill>
              </a:rPr>
              <a:t>감합부절을</a:t>
            </a:r>
            <a:r>
              <a:rPr lang="ko-KR" altLang="en-US" sz="2000" dirty="0">
                <a:solidFill>
                  <a:schemeClr val="tx1"/>
                </a:solidFill>
              </a:rPr>
              <a:t> 사여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ko-KR" altLang="en-US" sz="2000" dirty="0" err="1">
                <a:solidFill>
                  <a:schemeClr val="tx1"/>
                </a:solidFill>
              </a:rPr>
              <a:t>조공국의</a:t>
            </a:r>
            <a:r>
              <a:rPr lang="ko-KR" altLang="en-US" sz="2000" dirty="0">
                <a:solidFill>
                  <a:schemeClr val="tx1"/>
                </a:solidFill>
              </a:rPr>
              <a:t> 반쪽과 </a:t>
            </a:r>
            <a:r>
              <a:rPr lang="ko-KR" altLang="en-US" sz="2000" dirty="0" err="1">
                <a:solidFill>
                  <a:schemeClr val="tx1"/>
                </a:solidFill>
              </a:rPr>
              <a:t>예부의</a:t>
            </a:r>
            <a:r>
              <a:rPr lang="ko-KR" altLang="en-US" sz="2000" dirty="0">
                <a:solidFill>
                  <a:schemeClr val="tx1"/>
                </a:solidFill>
              </a:rPr>
              <a:t> 나머지 반쪽을 확인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조공에 따른 교역 외에는 사사로운 교역은 금지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해금정책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0856" y="1481329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정화의 </a:t>
            </a:r>
            <a:r>
              <a:rPr lang="ko-KR" altLang="en-US" sz="2400" dirty="0" err="1"/>
              <a:t>하서양으로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	</a:t>
            </a:r>
            <a:r>
              <a:rPr lang="ko-KR" altLang="en-US" sz="2400" dirty="0">
                <a:latin typeface="+mn-ea"/>
              </a:rPr>
              <a:t>명 </a:t>
            </a:r>
            <a:r>
              <a:rPr lang="ko-KR" altLang="en-US" sz="2400" dirty="0" err="1">
                <a:latin typeface="+mn-ea"/>
              </a:rPr>
              <a:t>영락제는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50</a:t>
            </a:r>
            <a:r>
              <a:rPr lang="ko-KR" altLang="en-US" sz="2400" dirty="0" err="1">
                <a:latin typeface="+mn-ea"/>
              </a:rPr>
              <a:t>여국의</a:t>
            </a:r>
            <a:r>
              <a:rPr lang="ko-KR" altLang="en-US" sz="2400" dirty="0">
                <a:latin typeface="+mn-ea"/>
              </a:rPr>
              <a:t> 조공을 받으며</a:t>
            </a:r>
            <a:r>
              <a:rPr lang="en-US" altLang="ko-KR" sz="2400" dirty="0">
                <a:latin typeface="+mn-ea"/>
              </a:rPr>
              <a:t>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	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天子</a:t>
            </a:r>
            <a:r>
              <a:rPr lang="ko-KR" altLang="en-US" sz="2400" dirty="0">
                <a:latin typeface="+mn-ea"/>
              </a:rPr>
              <a:t>임을 대내외적으로 입증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하지만 홍희제의 명령으로 항해는 종식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정화의 항해문서</a:t>
            </a:r>
            <a:r>
              <a:rPr lang="en-US" altLang="ko-KR" sz="1800" dirty="0"/>
              <a:t>(</a:t>
            </a:r>
            <a:r>
              <a:rPr lang="ko-KR" altLang="en-US" sz="1800" dirty="0"/>
              <a:t>정화출사수정 鄭和出使水程</a:t>
            </a:r>
            <a:r>
              <a:rPr lang="en-US" altLang="ko-KR" sz="1800" dirty="0"/>
              <a:t>)</a:t>
            </a:r>
            <a:r>
              <a:rPr lang="ko-KR" altLang="en-US" sz="2400" dirty="0"/>
              <a:t>의 훼멸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正史와 항해일지는 모두 인멸</a:t>
            </a:r>
            <a:r>
              <a:rPr lang="en-US" altLang="ko-KR" sz="2400" dirty="0"/>
              <a:t> </a:t>
            </a:r>
            <a:endParaRPr lang="ko-KR" altLang="en-US" sz="2400" dirty="0"/>
          </a:p>
          <a:p>
            <a:endParaRPr lang="en-US" altLang="ko-KR" sz="2600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항해의 결과와 종식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475598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600" dirty="0">
                <a:latin typeface="+mn-ea"/>
              </a:rPr>
              <a:t>정화의 죽음</a:t>
            </a:r>
            <a:r>
              <a:rPr lang="en-US" altLang="ko-KR" sz="2600" dirty="0"/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남경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우수산의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의관총衣冠塚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인도 서해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 or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인도네시아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삼보농三寶壟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600" dirty="0">
                <a:latin typeface="+mn-ea"/>
              </a:rPr>
              <a:t>국가 재정의 소모  </a:t>
            </a:r>
            <a:endParaRPr lang="en-US" altLang="ko-KR" sz="2600" dirty="0">
              <a:latin typeface="+mn-ea"/>
            </a:endParaRPr>
          </a:p>
          <a:p>
            <a:pPr>
              <a:buNone/>
            </a:pPr>
            <a:r>
              <a:rPr lang="en-US" altLang="ko-KR" sz="2600" dirty="0">
                <a:latin typeface="+mn-ea"/>
              </a:rPr>
              <a:t>			</a:t>
            </a:r>
            <a:r>
              <a:rPr lang="ko-KR" altLang="en-US" sz="2200" dirty="0">
                <a:latin typeface="HY궁서" pitchFamily="18" charset="-127"/>
                <a:ea typeface="HY궁서" pitchFamily="18" charset="-127"/>
              </a:rPr>
              <a:t>삼보의 출항은 비용 </a:t>
            </a:r>
            <a:r>
              <a:rPr lang="ko-KR" altLang="en-US" sz="2200" dirty="0" err="1">
                <a:latin typeface="HY궁서" pitchFamily="18" charset="-127"/>
                <a:ea typeface="HY궁서" pitchFamily="18" charset="-127"/>
              </a:rPr>
              <a:t>수십만냥을</a:t>
            </a:r>
            <a:r>
              <a:rPr lang="ko-KR" altLang="en-US" sz="2200" dirty="0">
                <a:latin typeface="HY궁서" pitchFamily="18" charset="-127"/>
                <a:ea typeface="HY궁서" pitchFamily="18" charset="-127"/>
              </a:rPr>
              <a:t> 낭비하였을 </a:t>
            </a:r>
            <a:r>
              <a:rPr lang="ko-KR" altLang="en-US" sz="2200" dirty="0" err="1">
                <a:latin typeface="HY궁서" pitchFamily="18" charset="-127"/>
                <a:ea typeface="HY궁서" pitchFamily="18" charset="-127"/>
              </a:rPr>
              <a:t>뿐아니라</a:t>
            </a:r>
            <a:r>
              <a:rPr lang="en-US" altLang="ko-KR" sz="2200" dirty="0">
                <a:latin typeface="HY궁서" pitchFamily="18" charset="-127"/>
                <a:ea typeface="HY궁서" pitchFamily="18" charset="-127"/>
              </a:rPr>
              <a:t>,,,</a:t>
            </a:r>
          </a:p>
          <a:p>
            <a:pPr>
              <a:buNone/>
            </a:pPr>
            <a:r>
              <a:rPr lang="en-US" altLang="ko-KR" sz="2200" dirty="0">
                <a:latin typeface="HY궁서" pitchFamily="18" charset="-127"/>
                <a:ea typeface="HY궁서" pitchFamily="18" charset="-127"/>
              </a:rPr>
              <a:t>			</a:t>
            </a:r>
            <a:r>
              <a:rPr lang="ko-KR" altLang="en-US" sz="2200" dirty="0">
                <a:latin typeface="HY궁서" pitchFamily="18" charset="-127"/>
                <a:ea typeface="HY궁서" pitchFamily="18" charset="-127"/>
              </a:rPr>
              <a:t>기이한 보물을 가지고 </a:t>
            </a:r>
            <a:r>
              <a:rPr lang="ko-KR" altLang="en-US" sz="2200" dirty="0" err="1">
                <a:latin typeface="HY궁서" pitchFamily="18" charset="-127"/>
                <a:ea typeface="HY궁서" pitchFamily="18" charset="-127"/>
              </a:rPr>
              <a:t>돌아왔다해도</a:t>
            </a:r>
            <a:r>
              <a:rPr lang="ko-KR" altLang="en-US" sz="2200" dirty="0">
                <a:latin typeface="HY궁서" pitchFamily="18" charset="-127"/>
                <a:ea typeface="HY궁서" pitchFamily="18" charset="-127"/>
              </a:rPr>
              <a:t> 국가에 무슨 이익</a:t>
            </a:r>
            <a:endParaRPr lang="en-US" altLang="ko-KR" sz="2200" dirty="0">
              <a:latin typeface="HY궁서" pitchFamily="18" charset="-127"/>
              <a:ea typeface="HY궁서" pitchFamily="18" charset="-127"/>
            </a:endParaRPr>
          </a:p>
          <a:p>
            <a:pPr>
              <a:buNone/>
            </a:pPr>
            <a:r>
              <a:rPr lang="en-US" altLang="ko-KR" sz="2200" dirty="0">
                <a:latin typeface="HY궁서" pitchFamily="18" charset="-127"/>
                <a:ea typeface="HY궁서" pitchFamily="18" charset="-127"/>
              </a:rPr>
              <a:t>			</a:t>
            </a:r>
            <a:r>
              <a:rPr lang="ko-KR" altLang="en-US" sz="2200" dirty="0">
                <a:latin typeface="HY궁서" pitchFamily="18" charset="-127"/>
                <a:ea typeface="HY궁서" pitchFamily="18" charset="-127"/>
              </a:rPr>
              <a:t>이 있겠습니까</a:t>
            </a:r>
            <a:r>
              <a:rPr lang="en-US" altLang="ko-KR" sz="1700" dirty="0">
                <a:latin typeface="HY궁서" pitchFamily="18" charset="-127"/>
                <a:ea typeface="HY궁서" pitchFamily="18" charset="-127"/>
              </a:rPr>
              <a:t>?”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유대하</a:t>
            </a:r>
            <a:r>
              <a:rPr lang="en-US" altLang="ko-KR" sz="1700" dirty="0">
                <a:latin typeface="+mn-ea"/>
              </a:rPr>
              <a:t>)</a:t>
            </a:r>
          </a:p>
          <a:p>
            <a:pPr marL="109728" indent="0">
              <a:buNone/>
            </a:pPr>
            <a:r>
              <a:rPr lang="en-US" altLang="ko-KR" sz="26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</a:p>
          <a:p>
            <a:pPr marL="109728" indent="0">
              <a:buNone/>
            </a:pPr>
            <a:r>
              <a:rPr lang="en-US" altLang="ko-KR" sz="26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2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정치적 이유로 펼쳐진 대항해는 </a:t>
            </a:r>
            <a:r>
              <a:rPr lang="ko-KR" altLang="en-US" sz="22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비생산적ㆍ소모적</a:t>
            </a:r>
            <a:endParaRPr lang="en-US" altLang="ko-KR" sz="2200" dirty="0">
              <a:latin typeface="+mn-ea"/>
            </a:endParaRPr>
          </a:p>
          <a:p>
            <a:pPr marL="109728" indent="0">
              <a:buNone/>
            </a:pPr>
            <a:r>
              <a:rPr lang="en-US" altLang="ko-KR" sz="2200" dirty="0">
                <a:latin typeface="+mn-ea"/>
              </a:rPr>
              <a:t>		</a:t>
            </a:r>
            <a:r>
              <a:rPr lang="ko-KR" altLang="en-US" sz="22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그럼에도 유학자들은 </a:t>
            </a:r>
            <a:r>
              <a:rPr lang="ko-KR" altLang="en-US" sz="2200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국가상업주의</a:t>
            </a:r>
            <a:r>
              <a:rPr lang="ko-KR" altLang="en-US" sz="22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라고 비판</a:t>
            </a:r>
            <a:endParaRPr lang="en-US" altLang="ko-KR" sz="22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en-US" altLang="ko-KR" sz="2600" b="1" dirty="0"/>
          </a:p>
          <a:p>
            <a:r>
              <a:rPr lang="ko-KR" altLang="en-US" sz="2600" b="1" dirty="0" err="1"/>
              <a:t>명대</a:t>
            </a:r>
            <a:r>
              <a:rPr lang="ko-KR" altLang="en-US" sz="2600" b="1" dirty="0"/>
              <a:t> 사회경제   </a:t>
            </a:r>
            <a:r>
              <a:rPr lang="ko-KR" altLang="en-US" sz="2600" b="1" dirty="0">
                <a:latin typeface="양재벨라체M" pitchFamily="18" charset="-127"/>
                <a:ea typeface="양재벨라체M" pitchFamily="18" charset="-127"/>
              </a:rPr>
              <a:t>부족함이 없는 중국</a:t>
            </a:r>
            <a:endParaRPr lang="ko-KR" altLang="en-US" sz="26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중단되었을까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91544" y="148478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2400" b="1" dirty="0" err="1"/>
              <a:t>송대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</a:t>
            </a:r>
            <a:r>
              <a:rPr lang="ko-KR" altLang="en-US" sz="2000" dirty="0"/>
              <a:t>농업생산의 비약적 성장과 상품작물</a:t>
            </a:r>
            <a:r>
              <a:rPr lang="en-US" altLang="ko-KR" sz="2000" dirty="0"/>
              <a:t>(</a:t>
            </a:r>
            <a:r>
              <a:rPr lang="ko-KR" altLang="en-US" sz="2000" dirty="0"/>
              <a:t>특산품</a:t>
            </a:r>
            <a:r>
              <a:rPr lang="en-US" altLang="ko-KR" sz="2000" dirty="0"/>
              <a:t>)</a:t>
            </a:r>
            <a:r>
              <a:rPr lang="ko-KR" altLang="en-US" sz="2000" dirty="0"/>
              <a:t> 재배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상업도시 발달과 근세 도시문화 </a:t>
            </a:r>
            <a:r>
              <a:rPr lang="en-US" altLang="ko-KR" sz="2000" dirty="0"/>
              <a:t> </a:t>
            </a:r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인쇄술</a:t>
            </a:r>
            <a:r>
              <a:rPr lang="en-US" altLang="ko-KR" sz="2000" dirty="0"/>
              <a:t>, </a:t>
            </a:r>
            <a:r>
              <a:rPr lang="ko-KR" altLang="en-US" sz="2000" dirty="0"/>
              <a:t>나침반</a:t>
            </a:r>
            <a:r>
              <a:rPr lang="en-US" altLang="ko-KR" sz="2000" dirty="0"/>
              <a:t>, </a:t>
            </a:r>
            <a:r>
              <a:rPr lang="ko-KR" altLang="en-US" sz="2000" dirty="0"/>
              <a:t>화약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	</a:t>
            </a:r>
            <a:r>
              <a:rPr lang="ko-KR" altLang="en-US" sz="2000" dirty="0" err="1"/>
              <a:t>남송대</a:t>
            </a:r>
            <a:r>
              <a:rPr lang="ko-KR" altLang="en-US" sz="2000" dirty="0"/>
              <a:t> 국제 무역</a:t>
            </a:r>
            <a:r>
              <a:rPr lang="en-US" altLang="ko-KR" sz="2000" dirty="0"/>
              <a:t> </a:t>
            </a:r>
            <a:r>
              <a:rPr lang="ko-KR" altLang="en-US" sz="2000" dirty="0"/>
              <a:t>수익은 </a:t>
            </a:r>
            <a:r>
              <a:rPr lang="ko-KR" altLang="en-US" sz="2000" dirty="0" err="1"/>
              <a:t>북송초에</a:t>
            </a:r>
            <a:r>
              <a:rPr lang="ko-KR" altLang="en-US" sz="2000" dirty="0"/>
              <a:t> 비해 </a:t>
            </a:r>
            <a:r>
              <a:rPr lang="en-US" altLang="ko-KR" sz="2000" dirty="0"/>
              <a:t>20</a:t>
            </a:r>
            <a:r>
              <a:rPr lang="ko-KR" altLang="en-US" sz="2000" dirty="0" err="1"/>
              <a:t>배이상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fontAlgn="base"/>
            <a:r>
              <a:rPr lang="ko-KR" altLang="en-US" sz="2400" b="1" dirty="0" err="1"/>
              <a:t>명대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fontAlgn="base"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농경지 확대</a:t>
            </a:r>
            <a:r>
              <a:rPr lang="en-US" altLang="ko-KR" sz="2000" dirty="0"/>
              <a:t>, </a:t>
            </a:r>
            <a:r>
              <a:rPr lang="ko-KR" altLang="en-US" sz="2000" dirty="0"/>
              <a:t>농업생산력의 발전</a:t>
            </a:r>
            <a:r>
              <a:rPr lang="en-US" altLang="ko-KR" sz="1800" dirty="0"/>
              <a:t>(</a:t>
            </a:r>
            <a:r>
              <a:rPr lang="ko-KR" altLang="en-US" sz="1800" dirty="0"/>
              <a:t>元 보다 </a:t>
            </a:r>
            <a:r>
              <a:rPr lang="en-US" altLang="ko-KR" sz="1800" dirty="0"/>
              <a:t>30</a:t>
            </a:r>
            <a:r>
              <a:rPr lang="ko-KR" altLang="en-US" sz="1800" dirty="0"/>
              <a:t>∼</a:t>
            </a:r>
            <a:r>
              <a:rPr lang="en-US" altLang="ko-KR" sz="1800" dirty="0"/>
              <a:t>50% </a:t>
            </a:r>
            <a:r>
              <a:rPr lang="ko-KR" altLang="en-US" sz="1800" dirty="0"/>
              <a:t>증가</a:t>
            </a:r>
            <a:r>
              <a:rPr lang="en-US" altLang="ko-KR" sz="18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 </a:t>
            </a:r>
          </a:p>
          <a:p>
            <a:pPr fontAlgn="base">
              <a:buNone/>
            </a:pPr>
            <a:r>
              <a:rPr lang="en-US" altLang="ko-KR" sz="2000" dirty="0"/>
              <a:t>		</a:t>
            </a:r>
            <a:r>
              <a:rPr lang="ko-KR" altLang="en-US" sz="2000" dirty="0"/>
              <a:t>상품경제 발달  </a:t>
            </a:r>
            <a:r>
              <a:rPr lang="en-US" altLang="ko-KR" sz="2000" dirty="0"/>
              <a:t>	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소주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비단직물업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송강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면포업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절강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착유업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pPr fontAlgn="base">
              <a:buNone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		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경덕진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도자기업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불산진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야철업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휘주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광산업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,,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중국의 사회경제 발전</a:t>
            </a:r>
          </a:p>
        </p:txBody>
      </p:sp>
    </p:spTree>
  </p:cSld>
  <p:clrMapOvr>
    <a:masterClrMapping/>
  </p:clrMapOvr>
  <p:transition spd="slow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600" dirty="0"/>
          </a:p>
          <a:p>
            <a:r>
              <a:rPr lang="ko-KR" altLang="en-US" sz="2600" dirty="0" err="1"/>
              <a:t>명청대</a:t>
            </a:r>
            <a:r>
              <a:rPr lang="ko-KR" altLang="en-US" sz="2600" dirty="0"/>
              <a:t> 해금정책</a:t>
            </a:r>
            <a:endParaRPr lang="en-US" altLang="ko-KR" sz="2600" dirty="0"/>
          </a:p>
          <a:p>
            <a:pPr lvl="2"/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정치적 이유와 목적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600" dirty="0" err="1">
                <a:latin typeface="양재벨라체M" pitchFamily="18" charset="-127"/>
                <a:ea typeface="양재벨라체M" pitchFamily="18" charset="-127"/>
              </a:rPr>
              <a:t>서북방의</a:t>
            </a:r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 강력한 유목민족이 먼저</a:t>
            </a: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!</a:t>
            </a:r>
          </a:p>
          <a:p>
            <a:endParaRPr lang="en-US" altLang="ko-KR" sz="2600" dirty="0"/>
          </a:p>
          <a:p>
            <a:endParaRPr lang="en-US" altLang="ko-KR" sz="2600" dirty="0"/>
          </a:p>
          <a:p>
            <a:r>
              <a:rPr lang="ko-KR" altLang="en-US" sz="2600" dirty="0"/>
              <a:t>서양의 시장개척과 식민지화</a:t>
            </a:r>
            <a:r>
              <a:rPr lang="en-US" altLang="ko-KR" sz="2600" dirty="0"/>
              <a:t>(</a:t>
            </a:r>
            <a:r>
              <a:rPr lang="ko-KR" altLang="en-US" sz="2600" dirty="0"/>
              <a:t>제국주의</a:t>
            </a:r>
            <a:r>
              <a:rPr lang="en-US" altLang="ko-KR" sz="2600" dirty="0"/>
              <a:t>)</a:t>
            </a:r>
          </a:p>
          <a:p>
            <a:pPr lvl="2"/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해금정책의 결과</a:t>
            </a: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아편전쟁의 패배와 종속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600" dirty="0"/>
              <a:t>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명청대</a:t>
            </a:r>
            <a:r>
              <a:rPr lang="ko-KR" altLang="en-US" dirty="0"/>
              <a:t> 해금정책과 결과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3044551"/>
          </a:xfrm>
        </p:spPr>
        <p:txBody>
          <a:bodyPr>
            <a:normAutofit/>
          </a:bodyPr>
          <a:lstStyle/>
          <a:p>
            <a:r>
              <a:rPr lang="ko-KR" altLang="en-US" sz="5200" dirty="0" err="1"/>
              <a:t>임칙서와</a:t>
            </a:r>
            <a:r>
              <a:rPr lang="en-US" altLang="ko-KR" sz="5200" dirty="0"/>
              <a:t> </a:t>
            </a:r>
            <a:r>
              <a:rPr lang="ko-KR" altLang="en-US" sz="5200" dirty="0"/>
              <a:t>아편전쟁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2900535"/>
          </a:xfrm>
        </p:spPr>
        <p:txBody>
          <a:bodyPr>
            <a:normAutofit/>
          </a:bodyPr>
          <a:lstStyle/>
          <a:p>
            <a:r>
              <a:rPr lang="ko-KR" altLang="en-US" dirty="0"/>
              <a:t>인류의 스승 공자</a:t>
            </a:r>
            <a:r>
              <a:rPr lang="en-US" altLang="ko-KR" dirty="0"/>
              <a:t>,       </a:t>
            </a:r>
            <a:br>
              <a:rPr lang="en-US" altLang="ko-KR" dirty="0"/>
            </a:br>
            <a:r>
              <a:rPr lang="ko-KR" altLang="en-US" dirty="0"/>
              <a:t>그리고 유교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9198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만주족의 흥기.b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1524000" y="1268760"/>
            <a:ext cx="9144001" cy="558924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19536" y="260648"/>
            <a:ext cx="8229600" cy="11430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만주족의 흥기와 청 건국</a:t>
            </a:r>
          </a:p>
        </p:txBody>
      </p:sp>
      <p:sp>
        <p:nvSpPr>
          <p:cNvPr id="7" name="타원 6"/>
          <p:cNvSpPr/>
          <p:nvPr/>
        </p:nvSpPr>
        <p:spPr>
          <a:xfrm>
            <a:off x="2207568" y="5589240"/>
            <a:ext cx="914400" cy="914400"/>
          </a:xfrm>
          <a:prstGeom prst="ellipse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84" y="4446272"/>
            <a:ext cx="1685844" cy="2171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강희제康熙帝</a:t>
            </a:r>
            <a:r>
              <a:rPr lang="ko-KR" altLang="en-US" dirty="0"/>
              <a:t> </a:t>
            </a:r>
            <a:r>
              <a:rPr lang="en-US" altLang="ko-KR" dirty="0"/>
              <a:t>(1654, 1661-1722, 61</a:t>
            </a:r>
            <a:r>
              <a:rPr lang="ko-KR" altLang="en-US" dirty="0"/>
              <a:t>년간</a:t>
            </a:r>
            <a:r>
              <a:rPr lang="en-US" altLang="ko-KR" dirty="0"/>
              <a:t>)	</a:t>
            </a:r>
          </a:p>
          <a:p>
            <a:pPr lvl="1"/>
            <a:r>
              <a:rPr lang="ko-KR" altLang="en-US" sz="2200" dirty="0" err="1"/>
              <a:t>삼번의</a:t>
            </a:r>
            <a:r>
              <a:rPr lang="ko-KR" altLang="en-US" sz="2200" dirty="0"/>
              <a:t> 난</a:t>
            </a:r>
            <a:r>
              <a:rPr lang="en-US" altLang="ko-KR" dirty="0"/>
              <a:t>(1673-1680)</a:t>
            </a:r>
            <a:r>
              <a:rPr lang="ko-KR" altLang="en-US" dirty="0"/>
              <a:t> 평정</a:t>
            </a:r>
            <a:endParaRPr lang="en-US" altLang="ko-KR" dirty="0"/>
          </a:p>
          <a:p>
            <a:pPr lvl="1"/>
            <a:r>
              <a:rPr lang="ko-KR" altLang="en-US" sz="2200" dirty="0"/>
              <a:t>영토 확장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대만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러시아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(1689 </a:t>
            </a:r>
            <a:r>
              <a:rPr lang="ko-KR" altLang="en-US" sz="1700" dirty="0" err="1">
                <a:latin typeface="양재벨라체M" pitchFamily="18" charset="-127"/>
                <a:ea typeface="양재벨라체M" pitchFamily="18" charset="-127"/>
              </a:rPr>
              <a:t>네르친스크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 조약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), </a:t>
            </a:r>
            <a:r>
              <a:rPr lang="ko-KR" altLang="en-US" sz="1700" dirty="0" err="1">
                <a:latin typeface="양재벨라체M" pitchFamily="18" charset="-127"/>
                <a:ea typeface="양재벨라체M" pitchFamily="18" charset="-127"/>
              </a:rPr>
              <a:t>외몽골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청해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 err="1">
                <a:latin typeface="양재벨라체M" pitchFamily="18" charset="-127"/>
                <a:ea typeface="양재벨라체M" pitchFamily="18" charset="-127"/>
              </a:rPr>
              <a:t>티벳</a:t>
            </a:r>
            <a:endParaRPr lang="en-US" altLang="ko-KR" sz="1700" dirty="0">
              <a:latin typeface="양재벨라체M" pitchFamily="18" charset="-127"/>
              <a:ea typeface="양재벨라체M" pitchFamily="18" charset="-127"/>
            </a:endParaRPr>
          </a:p>
          <a:p>
            <a:pPr lvl="1"/>
            <a:r>
              <a:rPr lang="ko-KR" altLang="en-US" sz="2200" dirty="0"/>
              <a:t>검소한 정부 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환관과 궁녀는 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400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침전에 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10</a:t>
            </a:r>
            <a:r>
              <a:rPr lang="ko-KR" altLang="en-US" sz="1700" dirty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17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1"/>
            <a:r>
              <a:rPr lang="ko-KR" altLang="en-US" sz="2200" dirty="0"/>
              <a:t>문화사업</a:t>
            </a:r>
            <a:r>
              <a:rPr lang="en-US" altLang="ko-KR" dirty="0"/>
              <a:t>	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明史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古今圖書集成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康熙字典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</a:t>
            </a:r>
            <a:endParaRPr lang="zh-TW" altLang="en-US" sz="1800" dirty="0">
              <a:latin typeface="HY견명조" pitchFamily="18" charset="-127"/>
              <a:ea typeface="HY견명조" pitchFamily="18" charset="-127"/>
            </a:endParaRPr>
          </a:p>
          <a:p>
            <a:pPr lvl="1"/>
            <a:r>
              <a:rPr lang="ko-KR" altLang="en-US" sz="2200" dirty="0" err="1"/>
              <a:t>소농민</a:t>
            </a:r>
            <a:r>
              <a:rPr lang="ko-KR" altLang="en-US" sz="2200" dirty="0"/>
              <a:t> 육성</a:t>
            </a:r>
            <a:r>
              <a:rPr lang="en-US" altLang="ko-KR" dirty="0"/>
              <a:t>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황하 치수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장강 하류 운하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개보수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팔기군의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둔전을 소작농에게 무상 분배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지주라해도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소작지와 소작농 임의 매매 금지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자연재해에 세금 면제</a:t>
            </a: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/>
              <a:t>- </a:t>
            </a:r>
            <a:r>
              <a:rPr lang="ko-KR" altLang="en-US" dirty="0"/>
              <a:t>①강희제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720988" y="3979670"/>
            <a:ext cx="2016224" cy="4653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당근과 채찍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59497" y="4501870"/>
            <a:ext cx="3127271" cy="23561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명의 멸망을 조의</a:t>
            </a:r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algn="just"/>
            <a:r>
              <a:rPr lang="en-US" altLang="ko-KR" sz="16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	(</a:t>
            </a:r>
            <a:r>
              <a:rPr lang="ko-KR" altLang="en-US" sz="16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사흘간 상복</a:t>
            </a:r>
            <a:r>
              <a:rPr lang="en-US" altLang="ko-KR" sz="16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명사 편찬</a:t>
            </a:r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만한병용</a:t>
            </a:r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신사층의</a:t>
            </a: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향촌지배</a:t>
            </a: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용인</a:t>
            </a:r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algn="just"/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치발령</a:t>
            </a:r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문자의 옥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4371" y="5085185"/>
            <a:ext cx="3750964" cy="16043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문자의 獄</a:t>
            </a:r>
            <a:endParaRPr lang="en-US" altLang="ko-KR" sz="20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淸을 靑으로</a:t>
            </a:r>
            <a:endParaRPr lang="en-US" altLang="ko-KR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皇叔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도르곤을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王叔으로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표현</a:t>
            </a:r>
            <a:endParaRPr lang="en-US" altLang="ko-KR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명의 연호 사용</a:t>
            </a:r>
            <a:endParaRPr lang="en-US" altLang="ko-KR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과거의 시제 </a:t>
            </a:r>
            <a:r>
              <a:rPr lang="en-US" altLang="ko-KR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維民所止</a:t>
            </a:r>
            <a:r>
              <a:rPr lang="en-US" altLang="ko-KR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47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옹정제雍正帝</a:t>
            </a:r>
            <a:r>
              <a:rPr lang="ko-KR" altLang="en-US" sz="2400" dirty="0"/>
              <a:t> </a:t>
            </a:r>
            <a:r>
              <a:rPr lang="en-US" altLang="ko-KR" sz="2400" dirty="0"/>
              <a:t>(1678, 1722-1735, 13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2"/>
            <a:endParaRPr lang="en-US" altLang="ko-KR" sz="2200" dirty="0"/>
          </a:p>
          <a:p>
            <a:pPr lvl="2"/>
            <a:r>
              <a:rPr lang="ko-KR" altLang="en-US" sz="2200" dirty="0" err="1"/>
              <a:t>태자밀건법</a:t>
            </a:r>
            <a:r>
              <a:rPr lang="ko-KR" altLang="en-US" sz="2200" b="1" dirty="0" err="1"/>
              <a:t>太子密建法</a:t>
            </a:r>
            <a:endParaRPr lang="en-US" altLang="ko-KR" sz="2200" b="1" dirty="0"/>
          </a:p>
          <a:p>
            <a:pPr lvl="2"/>
            <a:r>
              <a:rPr lang="ko-KR" altLang="en-US" sz="2200" dirty="0"/>
              <a:t>주접제도奏摺制度</a:t>
            </a:r>
            <a:r>
              <a:rPr lang="en-US" altLang="ko-KR" sz="2200" dirty="0"/>
              <a:t>(</a:t>
            </a:r>
            <a:r>
              <a:rPr lang="ko-KR" altLang="en-US" sz="2200" dirty="0" err="1"/>
              <a:t>주비유지</a:t>
            </a:r>
            <a:r>
              <a:rPr lang="ko-KR" altLang="en-US" sz="2200" dirty="0" err="1">
                <a:ea typeface="굴림"/>
              </a:rPr>
              <a:t>硃批</a:t>
            </a:r>
            <a:r>
              <a:rPr lang="ko-KR" altLang="en-US" sz="2200" dirty="0" err="1"/>
              <a:t>諭旨</a:t>
            </a:r>
            <a:r>
              <a:rPr lang="en-US" altLang="ko-KR" sz="2200" dirty="0"/>
              <a:t>)</a:t>
            </a:r>
          </a:p>
          <a:p>
            <a:pPr lvl="2"/>
            <a:r>
              <a:rPr lang="ko-KR" altLang="en-US" sz="2200" dirty="0" err="1"/>
              <a:t>군기처</a:t>
            </a:r>
            <a:r>
              <a:rPr lang="ko-KR" altLang="en-US" sz="2200" dirty="0"/>
              <a:t> 창설</a:t>
            </a:r>
            <a:endParaRPr lang="en-US" altLang="ko-KR" sz="2200" dirty="0"/>
          </a:p>
          <a:p>
            <a:endParaRPr lang="en-US" altLang="ko-KR" sz="24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/>
              <a:t>- </a:t>
            </a:r>
            <a:r>
              <a:rPr lang="ko-KR" altLang="en-US" dirty="0"/>
              <a:t>②</a:t>
            </a:r>
            <a:r>
              <a:rPr lang="ko-KR" altLang="en-US" dirty="0" err="1"/>
              <a:t>옹정제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6813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건륭제乾隆帝</a:t>
            </a:r>
            <a:r>
              <a:rPr lang="ko-KR" altLang="en-US" sz="2400" dirty="0"/>
              <a:t> </a:t>
            </a:r>
            <a:r>
              <a:rPr lang="en-US" altLang="ko-KR" sz="2400" dirty="0"/>
              <a:t>(1711-1799, 1735-1796, 60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en-US" altLang="ko-KR" sz="2400" dirty="0"/>
              <a:t>25</a:t>
            </a:r>
            <a:r>
              <a:rPr lang="ko-KR" altLang="en-US" sz="2400" dirty="0"/>
              <a:t>세에 즉위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강희제의 유언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fontAlgn="base"/>
            <a:r>
              <a:rPr lang="ko-KR" altLang="en-US" sz="2400" dirty="0"/>
              <a:t>대규모 대외정벌과 </a:t>
            </a:r>
            <a:r>
              <a:rPr lang="ko-KR" altLang="en-US" sz="2400" dirty="0" err="1"/>
              <a:t>내순</a:t>
            </a:r>
            <a:r>
              <a:rPr lang="ko-KR" altLang="en-US" sz="2400" dirty="0" err="1">
                <a:latin typeface="HY견명조" pitchFamily="18" charset="-127"/>
                <a:ea typeface="HY견명조" pitchFamily="18" charset="-127"/>
              </a:rPr>
              <a:t>內巡</a:t>
            </a:r>
            <a:endParaRPr lang="en-US" altLang="ko-KR" sz="2400" dirty="0">
              <a:latin typeface="HY견명조" pitchFamily="18" charset="-127"/>
              <a:ea typeface="HY견명조" pitchFamily="18" charset="-127"/>
            </a:endParaRPr>
          </a:p>
          <a:p>
            <a:pPr lvl="2" fontAlgn="base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티벳</a:t>
            </a:r>
            <a:r>
              <a:rPr lang="ko-KR" altLang="en-US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준가르</a:t>
            </a:r>
            <a:r>
              <a:rPr lang="ko-KR" altLang="en-US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위구르</a:t>
            </a:r>
            <a:r>
              <a:rPr lang="ko-KR" altLang="en-US" sz="1800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미얀마</a:t>
            </a:r>
            <a:r>
              <a:rPr lang="ko-KR" altLang="en-US" sz="1800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대만</a:t>
            </a:r>
            <a:r>
              <a:rPr lang="ko-KR" altLang="en-US" sz="1800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베트남</a:t>
            </a:r>
            <a:r>
              <a:rPr lang="ko-KR" altLang="en-US" sz="1800" dirty="0" err="1"/>
              <a:t>ㆍ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네팔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lvl="2" fontAlgn="base"/>
            <a:r>
              <a:rPr lang="ko-KR" altLang="en-US" dirty="0">
                <a:latin typeface="HY견명조" pitchFamily="18" charset="-127"/>
                <a:ea typeface="HY견명조" pitchFamily="18" charset="-127"/>
              </a:rPr>
              <a:t>十全武功</a:t>
            </a:r>
            <a:r>
              <a:rPr lang="en-US" altLang="ko-KR" dirty="0">
                <a:latin typeface="HY견명조" pitchFamily="18" charset="-127"/>
                <a:ea typeface="HY견명조" pitchFamily="18" charset="-127"/>
              </a:rPr>
              <a:t>, </a:t>
            </a:r>
            <a:r>
              <a:rPr lang="ko-KR" altLang="en-US" dirty="0">
                <a:latin typeface="HY견명조" pitchFamily="18" charset="-127"/>
                <a:ea typeface="HY견명조" pitchFamily="18" charset="-127"/>
              </a:rPr>
              <a:t>十全老人</a:t>
            </a:r>
            <a:endParaRPr lang="en-US" altLang="ko-KR" dirty="0">
              <a:latin typeface="HY견명조" pitchFamily="18" charset="-127"/>
              <a:ea typeface="HY견명조" pitchFamily="18" charset="-127"/>
            </a:endParaRPr>
          </a:p>
          <a:p>
            <a:pPr lvl="2" fontAlgn="base"/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순행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남순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6,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오대산 순행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5,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곡부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제사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5,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천진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순유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2,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숭산 등정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1,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열하피서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/>
              <a:t>-</a:t>
            </a:r>
            <a:r>
              <a:rPr lang="ko-KR" altLang="en-US" dirty="0"/>
              <a:t>③</a:t>
            </a:r>
            <a:r>
              <a:rPr lang="ko-KR" altLang="en-US" dirty="0" err="1"/>
              <a:t>건륭제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07568" y="4600568"/>
            <a:ext cx="806489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2200" dirty="0">
                <a:solidFill>
                  <a:schemeClr val="tx1"/>
                </a:solidFill>
              </a:rPr>
              <a:t>황실 일족과 대신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시인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건축가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예술가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요리사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호위무사 등 </a:t>
            </a:r>
            <a:r>
              <a:rPr lang="en-US" altLang="ko-KR" sz="2200" dirty="0">
                <a:solidFill>
                  <a:schemeClr val="tx1"/>
                </a:solidFill>
              </a:rPr>
              <a:t>3000</a:t>
            </a:r>
            <a:r>
              <a:rPr lang="ko-KR" altLang="en-US" sz="2200" dirty="0">
                <a:solidFill>
                  <a:schemeClr val="tx1"/>
                </a:solidFill>
              </a:rPr>
              <a:t>명을 데리고 모두 </a:t>
            </a:r>
            <a:r>
              <a:rPr lang="en-US" altLang="ko-KR" sz="2200" dirty="0">
                <a:solidFill>
                  <a:schemeClr val="tx1"/>
                </a:solidFill>
              </a:rPr>
              <a:t>15</a:t>
            </a:r>
            <a:r>
              <a:rPr lang="ko-KR" altLang="en-US" sz="2200" dirty="0">
                <a:solidFill>
                  <a:schemeClr val="tx1"/>
                </a:solidFill>
              </a:rPr>
              <a:t>차례 순행</a:t>
            </a:r>
          </a:p>
        </p:txBody>
      </p:sp>
    </p:spTree>
    <p:extLst>
      <p:ext uri="{BB962C8B-B14F-4D97-AF65-F5344CB8AC3E}">
        <p14:creationId xmlns:p14="http://schemas.microsoft.com/office/powerpoint/2010/main" val="21090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건륭제乾隆帝</a:t>
            </a:r>
            <a:r>
              <a:rPr lang="ko-KR" altLang="en-US" sz="2400" dirty="0"/>
              <a:t> </a:t>
            </a:r>
            <a:r>
              <a:rPr lang="en-US" altLang="ko-KR" sz="2400" dirty="0"/>
              <a:t>(1711-1799, 1735-1796, 60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/>
              <a:t>학술 문화사업</a:t>
            </a:r>
            <a:endParaRPr lang="en-US" altLang="ko-KR" sz="2400" dirty="0"/>
          </a:p>
          <a:p>
            <a:pPr lvl="2" fontAlgn="base"/>
            <a:r>
              <a:rPr lang="en-US" altLang="ko-KR" dirty="0"/>
              <a:t>『</a:t>
            </a:r>
            <a:r>
              <a:rPr lang="ko-KR" altLang="en-US" dirty="0">
                <a:latin typeface="HY견명조" pitchFamily="18" charset="-127"/>
                <a:ea typeface="HY견명조" pitchFamily="18" charset="-127"/>
              </a:rPr>
              <a:t>四庫全書</a:t>
            </a:r>
            <a:r>
              <a:rPr lang="en-US" altLang="ko-KR" dirty="0"/>
              <a:t>』(1773~1782, 3800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2" fontAlgn="base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옹화궁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원명원 증축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 fontAlgn="base"/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이화원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구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청의원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)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장춘원ㆍ기춘원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원명원 부속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)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건축</a:t>
            </a:r>
            <a:endParaRPr lang="en-US" altLang="ko-KR" dirty="0"/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 err="1"/>
              <a:t>군기대신</a:t>
            </a:r>
            <a:r>
              <a:rPr lang="ko-KR" altLang="en-US" sz="2400" dirty="0"/>
              <a:t> 화신</a:t>
            </a: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/>
              <a:t>-</a:t>
            </a:r>
            <a:r>
              <a:rPr lang="ko-KR" altLang="en-US" dirty="0"/>
              <a:t>③</a:t>
            </a:r>
            <a:r>
              <a:rPr lang="ko-KR" altLang="en-US" dirty="0" err="1"/>
              <a:t>건륭제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6893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5520" y="1481329"/>
            <a:ext cx="8640960" cy="452596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600" dirty="0"/>
              <a:t>강건성세의 경제상황</a:t>
            </a:r>
            <a:endParaRPr lang="en-US" altLang="ko-KR" sz="2600" dirty="0"/>
          </a:p>
          <a:p>
            <a:pPr marL="630936" lvl="2" indent="0">
              <a:buNone/>
            </a:pPr>
            <a:r>
              <a:rPr lang="en-US" altLang="ko-KR" sz="2600" dirty="0"/>
              <a:t>	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활발한 무역과 은의 유입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폭발적 인구증가</a:t>
            </a:r>
            <a:endParaRPr lang="en-US" altLang="ko-KR" sz="26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endParaRPr lang="en-US" altLang="ko-KR" sz="2600" dirty="0"/>
          </a:p>
          <a:p>
            <a:pPr lvl="2"/>
            <a:r>
              <a:rPr lang="ko-KR" altLang="en-US" sz="2200" dirty="0"/>
              <a:t>국고의 은</a:t>
            </a:r>
            <a:r>
              <a:rPr lang="en-US" altLang="ko-KR" sz="2200" dirty="0"/>
              <a:t>	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1668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1500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만냥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</a:t>
            </a: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		1710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5000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만냥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  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		1760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8.5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만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kg</a:t>
            </a: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		1780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년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 45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만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kg </a:t>
            </a:r>
          </a:p>
          <a:p>
            <a:pPr lvl="2"/>
            <a:r>
              <a:rPr lang="ko-KR" altLang="en-US" sz="2200" dirty="0"/>
              <a:t>인구증가 </a:t>
            </a:r>
            <a:r>
              <a:rPr lang="en-US" altLang="ko-KR" sz="2200" dirty="0"/>
              <a:t>	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강희제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1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억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5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천만명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200" dirty="0" err="1">
                <a:latin typeface="양재벨라체M" pitchFamily="18" charset="-127"/>
                <a:ea typeface="양재벨라체M" pitchFamily="18" charset="-127"/>
              </a:rPr>
              <a:t>건륭제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3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억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600" dirty="0"/>
          </a:p>
          <a:p>
            <a:r>
              <a:rPr lang="ko-KR" altLang="en-US" sz="2600" dirty="0" err="1"/>
              <a:t>정치ㆍ사회적</a:t>
            </a:r>
            <a:r>
              <a:rPr lang="ko-KR" altLang="en-US" sz="2600" dirty="0"/>
              <a:t> 이완현상</a:t>
            </a:r>
            <a:endParaRPr lang="en-US" altLang="ko-KR" sz="2600" dirty="0"/>
          </a:p>
          <a:p>
            <a:pPr lvl="2"/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첫째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행정체계의 침체현상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둘째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사치풍조와 부패의 만연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셋째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인구의 폭발적 증가</a:t>
            </a:r>
            <a:endParaRPr lang="en-US" altLang="ko-KR" sz="22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넷째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반란풍조</a:t>
            </a:r>
            <a:endParaRPr lang="en-US" altLang="ko-KR" sz="19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아편 전쟁 전 청의 정치사회 변화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5159896" y="5805264"/>
            <a:ext cx="475252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US" altLang="ko-KR" sz="2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796, </a:t>
            </a:r>
            <a:r>
              <a:rPr lang="ko-KR" altLang="en-US" sz="2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백련교도의 난</a:t>
            </a:r>
            <a:endParaRPr lang="en-US" altLang="ko-KR" sz="26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5520" y="1481329"/>
            <a:ext cx="8640960" cy="4525963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중영의 무역관계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 lvl="2"/>
            <a:endParaRPr lang="en-US" altLang="ko-KR" sz="2400" dirty="0"/>
          </a:p>
          <a:p>
            <a:pPr lvl="2"/>
            <a:r>
              <a:rPr lang="ko-KR" altLang="en-US" dirty="0"/>
              <a:t>중국</a:t>
            </a:r>
            <a:r>
              <a:rPr lang="en-US" altLang="ko-KR" dirty="0"/>
              <a:t>,  </a:t>
            </a:r>
            <a:r>
              <a:rPr lang="ko-KR" altLang="en-US" dirty="0" err="1"/>
              <a:t>광동무역체제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>
                <a:latin typeface="양재깨비체B" pitchFamily="18" charset="-127"/>
                <a:ea typeface="양재깨비체B" pitchFamily="18" charset="-127"/>
              </a:rPr>
              <a:t>공행</a:t>
            </a:r>
            <a:r>
              <a:rPr lang="ko-KR" altLang="en-US" b="1" dirty="0" err="1"/>
              <a:t>公行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>
              <a:buNone/>
            </a:pPr>
            <a:r>
              <a:rPr lang="en-US" altLang="ko-KR" sz="2000" b="1" dirty="0"/>
              <a:t>				</a:t>
            </a:r>
            <a:r>
              <a:rPr lang="en-US" altLang="ko-KR" sz="1800" b="1" dirty="0"/>
              <a:t>* </a:t>
            </a:r>
            <a:r>
              <a:rPr lang="ko-KR" altLang="en-US" sz="1800" b="1" dirty="0">
                <a:latin typeface="양재벨라체M" pitchFamily="18" charset="-127"/>
                <a:ea typeface="양재벨라체M" pitchFamily="18" charset="-127"/>
              </a:rPr>
              <a:t>외국상인의 수출입사무를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보는 </a:t>
            </a:r>
            <a:r>
              <a:rPr lang="ko-KR" altLang="en-US" sz="1800" b="1" dirty="0">
                <a:latin typeface="양재벨라체M" pitchFamily="18" charset="-127"/>
                <a:ea typeface="양재벨라체M" pitchFamily="18" charset="-127"/>
              </a:rPr>
              <a:t>특허상인 조합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영국</a:t>
            </a:r>
            <a:r>
              <a:rPr lang="en-US" altLang="ko-KR" dirty="0"/>
              <a:t>,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산업혁명의 대량생산물을 판매할 상품시장 겸 원료공급원 필요</a:t>
            </a:r>
          </a:p>
          <a:p>
            <a:pPr marL="630936" lvl="2" indent="0">
              <a:buNone/>
            </a:pPr>
            <a:r>
              <a:rPr lang="en-US" altLang="ko-KR" sz="1800" dirty="0"/>
              <a:t>		</a:t>
            </a:r>
            <a:r>
              <a:rPr lang="ko-KR" altLang="en-US" sz="1800" dirty="0">
                <a:latin typeface="양재깨비체B" pitchFamily="18" charset="-127"/>
                <a:ea typeface="양재깨비체B" pitchFamily="18" charset="-127"/>
              </a:rPr>
              <a:t>동인도회사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설립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(1600)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동방무역 독점권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청과 합법적 무역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은의 유출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&gt;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삼각무역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아편밀무역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은의 유입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1826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년을 고비로 역전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1833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년에 동인도회사 독점권을 취소하고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광주 주재 상무감독 파견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3-2. </a:t>
            </a:r>
            <a:r>
              <a:rPr lang="ko-KR" altLang="en-US" dirty="0"/>
              <a:t>아편전쟁 전 중영의 무역관계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060204" y="5661248"/>
            <a:ext cx="8185760" cy="1057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당시 영국은 군대를 앞세워 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인도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(1816)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싱가포르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(1819)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미얀마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(1824)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아프카니스탄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(1838)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정복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2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1729</a:t>
            </a:r>
            <a:r>
              <a:rPr lang="ko-KR" altLang="en-US" sz="2400" dirty="0"/>
              <a:t>년</a:t>
            </a:r>
            <a:r>
              <a:rPr lang="en-US" altLang="ko-KR" sz="2400" dirty="0"/>
              <a:t>,        200</a:t>
            </a:r>
            <a:r>
              <a:rPr lang="ko-KR" altLang="en-US" sz="2400" dirty="0"/>
              <a:t>상자</a:t>
            </a:r>
            <a:endParaRPr lang="en-US" altLang="ko-KR" sz="2400" dirty="0"/>
          </a:p>
          <a:p>
            <a:r>
              <a:rPr lang="en-US" altLang="ko-KR" sz="2400" dirty="0"/>
              <a:t>1769</a:t>
            </a:r>
            <a:r>
              <a:rPr lang="ko-KR" altLang="en-US" sz="2400" dirty="0"/>
              <a:t>년</a:t>
            </a:r>
            <a:r>
              <a:rPr lang="en-US" altLang="ko-KR" sz="2400" dirty="0"/>
              <a:t>,     1,000</a:t>
            </a:r>
            <a:r>
              <a:rPr lang="ko-KR" altLang="en-US" sz="2400" dirty="0" err="1"/>
              <a:t>여상자</a:t>
            </a:r>
            <a:endParaRPr lang="en-US" altLang="ko-KR" sz="2400" dirty="0"/>
          </a:p>
          <a:p>
            <a:r>
              <a:rPr lang="en-US" altLang="ko-KR" sz="2400" dirty="0"/>
              <a:t>1817</a:t>
            </a:r>
            <a:r>
              <a:rPr lang="ko-KR" altLang="en-US" sz="2400" dirty="0"/>
              <a:t>년</a:t>
            </a:r>
            <a:r>
              <a:rPr lang="en-US" altLang="ko-KR" sz="2400" dirty="0"/>
              <a:t>,     4,500</a:t>
            </a:r>
            <a:r>
              <a:rPr lang="ko-KR" altLang="en-US" sz="2400" dirty="0"/>
              <a:t>상자</a:t>
            </a:r>
            <a:endParaRPr lang="en-US" altLang="ko-KR" sz="2400" dirty="0"/>
          </a:p>
          <a:p>
            <a:r>
              <a:rPr lang="en-US" altLang="ko-KR" sz="2400" dirty="0"/>
              <a:t>1821</a:t>
            </a:r>
            <a:r>
              <a:rPr lang="ko-KR" altLang="en-US" sz="2400" dirty="0"/>
              <a:t>년</a:t>
            </a:r>
            <a:r>
              <a:rPr lang="en-US" altLang="ko-KR" sz="2400" dirty="0"/>
              <a:t>,     5,955</a:t>
            </a:r>
            <a:r>
              <a:rPr lang="ko-KR" altLang="en-US" sz="2400" dirty="0"/>
              <a:t>상자</a:t>
            </a:r>
            <a:endParaRPr lang="en-US" altLang="ko-KR" sz="2400" dirty="0"/>
          </a:p>
          <a:p>
            <a:r>
              <a:rPr lang="en-US" altLang="ko-KR" sz="2400" dirty="0"/>
              <a:t>1838</a:t>
            </a:r>
            <a:r>
              <a:rPr lang="ko-KR" altLang="en-US" sz="2400" dirty="0"/>
              <a:t>년</a:t>
            </a:r>
            <a:r>
              <a:rPr lang="en-US" altLang="ko-KR" sz="2400" dirty="0"/>
              <a:t>,   40,200</a:t>
            </a:r>
            <a:r>
              <a:rPr lang="ko-KR" altLang="en-US" sz="2400" dirty="0"/>
              <a:t>상자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아편에 취한 청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703512" y="3717032"/>
            <a:ext cx="8447774" cy="30662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아편에 대한 청의 정부 논의</a:t>
            </a:r>
            <a:endParaRPr lang="en-US" altLang="ko-KR" sz="20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just"/>
            <a:endParaRPr lang="en-US" altLang="ko-KR" sz="2000" dirty="0">
              <a:solidFill>
                <a:schemeClr val="tx1"/>
              </a:solidFill>
              <a:latin typeface="HY궁서" pitchFamily="18" charset="-127"/>
              <a:ea typeface="HY궁서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외국 상인이 약재로 수입관세를 내고 관원들이 밀수상인에게 받는 뇌물을 국가의 수입으로 하자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”	</a:t>
            </a:r>
            <a:r>
              <a:rPr lang="en-US" altLang="ko-KR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이금론</a:t>
            </a:r>
            <a:r>
              <a:rPr lang="ko-KR" altLang="en-US" sz="2000" dirty="0" err="1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弛禁論</a:t>
            </a:r>
            <a:endParaRPr lang="en-US" altLang="ko-KR" sz="2000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algn="just"/>
            <a:endParaRPr lang="en-US" altLang="ko-KR" sz="2000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“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금연을 널리 알리고 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년의 시간을 주어 계속하는 사람 가운데 평민은 사형에 처하고 관리는 등급을 더해서 죄를 주며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아들은 영원히 과거에 참가하지 못하게 하자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”		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엄금론</a:t>
            </a:r>
            <a:r>
              <a:rPr lang="ko-KR" altLang="en-US" sz="20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嚴禁論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172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복건 출생</a:t>
            </a:r>
            <a:endParaRPr lang="en-US" altLang="ko-KR" sz="1800" dirty="0"/>
          </a:p>
          <a:p>
            <a:r>
              <a:rPr lang="en-US" altLang="ko-KR" sz="1800" dirty="0"/>
              <a:t>1811</a:t>
            </a:r>
            <a:r>
              <a:rPr lang="ko-KR" altLang="en-US" sz="1800" dirty="0"/>
              <a:t>년</a:t>
            </a:r>
            <a:r>
              <a:rPr lang="en-US" altLang="ko-KR" sz="1800" dirty="0"/>
              <a:t>(27</a:t>
            </a:r>
            <a:r>
              <a:rPr lang="ko-KR" altLang="en-US" sz="1800" dirty="0"/>
              <a:t>세</a:t>
            </a:r>
            <a:r>
              <a:rPr lang="en-US" altLang="ko-KR" sz="1800" dirty="0"/>
              <a:t>)</a:t>
            </a:r>
            <a:r>
              <a:rPr lang="ko-KR" altLang="en-US" sz="1800" dirty="0"/>
              <a:t>에 급제</a:t>
            </a:r>
            <a:endParaRPr lang="en-US" altLang="ko-KR" sz="1800" dirty="0"/>
          </a:p>
          <a:p>
            <a:r>
              <a:rPr lang="ko-KR" altLang="en-US" sz="1800" dirty="0" err="1"/>
              <a:t>절강염운사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강소안찰사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강소순무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호광총독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엄금을 주장</a:t>
            </a:r>
            <a:r>
              <a:rPr lang="en-US" altLang="ko-KR" sz="1800" dirty="0"/>
              <a:t>!</a:t>
            </a:r>
          </a:p>
          <a:p>
            <a:pPr lvl="2"/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도광제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(1821-1850)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는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임칙서를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흠차대신에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임명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(1838.12)</a:t>
            </a:r>
          </a:p>
          <a:p>
            <a:pPr lvl="2"/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비밀리에 광동의 아편문제와 실정을 조사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아편밀무역자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명단과 관련 지방관 체포 처단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(60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명 체포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2"/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외국 상인의 아편 회수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(2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만여 상자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와 소각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(1839.6.3)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아편금령 선포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수군을 정돈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해상 방비 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임칙서</a:t>
            </a:r>
            <a:r>
              <a:rPr lang="ko-KR" altLang="en-US" dirty="0" err="1">
                <a:effectLst/>
              </a:rPr>
              <a:t>林則徐</a:t>
            </a:r>
            <a:r>
              <a:rPr lang="en-US" altLang="ko-KR" dirty="0">
                <a:effectLst/>
              </a:rPr>
              <a:t>(1785-1850)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43672" y="5201467"/>
            <a:ext cx="6624736" cy="1611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서양무기를 구매하여 모방 제조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어민과 뱃사공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천명으로 수군 편성하여 훈련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60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척의 운반선을 전선으로 개조,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100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여척의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火船을 건조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호문의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위원도에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포대 설치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서양 대포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200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여문을 구입하여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주강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연안에 배치</a:t>
            </a:r>
          </a:p>
        </p:txBody>
      </p:sp>
    </p:spTree>
    <p:extLst>
      <p:ext uri="{BB962C8B-B14F-4D97-AF65-F5344CB8AC3E}">
        <p14:creationId xmlns:p14="http://schemas.microsoft.com/office/powerpoint/2010/main" val="19980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아편은 엄금</a:t>
            </a:r>
            <a:r>
              <a:rPr lang="en-US" altLang="ko-KR" sz="2400" dirty="0"/>
              <a:t>! </a:t>
            </a: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아편무역은 불법적 죄악적인 것으로 엄금하지만 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정상적 무역은 보호 유지할 것을 주장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완강한 대외배척이 아니다</a:t>
            </a:r>
            <a:r>
              <a:rPr lang="en-US" altLang="ko-KR" sz="2400" dirty="0"/>
              <a:t>!!</a:t>
            </a:r>
          </a:p>
          <a:p>
            <a:pPr marL="109728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대외적으로 국가 주권을 유지 보호한다는 원칙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서양 근대문명에 대한 적극적 관심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포르투갈어에 능통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막료들로 외국 역사와 지리를 연구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외국의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신문ㆍ잡지ㆍ서적을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수집ㆍ번역을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적극 지원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(『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四洲志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』『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華事夷言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』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편찬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국제법에 관한 책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임칙서의</a:t>
            </a:r>
            <a:r>
              <a:rPr lang="ko-KR" altLang="en-US" dirty="0"/>
              <a:t> 서양에 대한 태도</a:t>
            </a:r>
          </a:p>
        </p:txBody>
      </p:sp>
    </p:spTree>
    <p:extLst>
      <p:ext uri="{BB962C8B-B14F-4D97-AF65-F5344CB8AC3E}">
        <p14:creationId xmlns:p14="http://schemas.microsoft.com/office/powerpoint/2010/main" val="264481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                                           	</a:t>
            </a:r>
          </a:p>
          <a:p>
            <a:pPr>
              <a:buNone/>
            </a:pPr>
            <a:r>
              <a:rPr lang="en-US" altLang="ko-KR" dirty="0"/>
              <a:t>			</a:t>
            </a:r>
          </a:p>
          <a:p>
            <a:pPr>
              <a:buNone/>
            </a:pPr>
            <a:r>
              <a:rPr lang="en-US" altLang="ko-KR" sz="2400" dirty="0"/>
              <a:t>			</a:t>
            </a:r>
          </a:p>
          <a:p>
            <a:pPr>
              <a:buNone/>
            </a:pP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/>
              <a:t> bc771		     	          	    	       bc221</a:t>
            </a:r>
          </a:p>
          <a:p>
            <a:pPr>
              <a:buNone/>
            </a:pPr>
            <a:r>
              <a:rPr lang="en-US" altLang="ko-KR" sz="2000" dirty="0"/>
              <a:t>	(</a:t>
            </a:r>
            <a:r>
              <a:rPr lang="ko-KR" altLang="en-US" sz="2000" dirty="0" err="1"/>
              <a:t>견융의</a:t>
            </a:r>
            <a:r>
              <a:rPr lang="ko-KR" altLang="en-US" sz="2000" dirty="0"/>
              <a:t> 침공</a:t>
            </a:r>
            <a:r>
              <a:rPr lang="en-US" altLang="ko-KR" sz="2000" dirty="0"/>
              <a:t>) 	       	 	          	          (</a:t>
            </a:r>
            <a:r>
              <a:rPr lang="ko-KR" altLang="en-US" sz="2000" dirty="0"/>
              <a:t>秦의 중국통일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낙읍으로</a:t>
            </a:r>
            <a:r>
              <a:rPr lang="ko-KR" altLang="en-US" sz="2000" dirty="0"/>
              <a:t> 이동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 </a:t>
            </a:r>
          </a:p>
          <a:p>
            <a:pPr>
              <a:buNone/>
            </a:pPr>
            <a:r>
              <a:rPr lang="en-US" altLang="ko-KR" sz="2000" dirty="0"/>
              <a:t>                                             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공자 출현의 정치사회적 배경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3892" y="1916832"/>
            <a:ext cx="6993232" cy="11521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</a:rPr>
              <a:t>동주시대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3892" y="1916832"/>
            <a:ext cx="6975293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춘추전국시대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95953" y="1893456"/>
            <a:ext cx="3644063" cy="1173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춘추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240015" y="1891941"/>
            <a:ext cx="3384276" cy="12003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전국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03190" y="1942353"/>
            <a:ext cx="836426" cy="112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주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362307" y="1914978"/>
            <a:ext cx="945760" cy="117735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진</a:t>
            </a:r>
          </a:p>
        </p:txBody>
      </p:sp>
      <p:sp>
        <p:nvSpPr>
          <p:cNvPr id="17" name="아래쪽 화살표 16"/>
          <p:cNvSpPr/>
          <p:nvPr/>
        </p:nvSpPr>
        <p:spPr>
          <a:xfrm flipV="1">
            <a:off x="5825060" y="3156028"/>
            <a:ext cx="600149" cy="184594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아편전쟁의 추이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1524000" y="1268760"/>
            <a:ext cx="9144000" cy="563293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5. 1</a:t>
            </a:r>
            <a:r>
              <a:rPr lang="ko-KR" altLang="en-US" dirty="0"/>
              <a:t>차 아편전쟁의 발발과 추이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575720" y="3645024"/>
            <a:ext cx="6624736" cy="936104"/>
          </a:xfrm>
          <a:prstGeom prst="roundRect">
            <a:avLst/>
          </a:prstGeom>
          <a:noFill/>
          <a:ln w="889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1 2차 아편전쟁 영국군 진군로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5206" y="1124745"/>
            <a:ext cx="2780446" cy="246202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03512" y="1561662"/>
            <a:ext cx="7243304" cy="22093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1841</a:t>
            </a:r>
            <a:r>
              <a:rPr lang="ko-KR" altLang="en-US" sz="2000" b="1" dirty="0">
                <a:solidFill>
                  <a:schemeClr val="tx1"/>
                </a:solidFill>
              </a:rPr>
              <a:t>년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삭탈관직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</a:rPr>
              <a:t>신강으로</a:t>
            </a:r>
            <a:r>
              <a:rPr lang="ko-KR" altLang="en-US" sz="2000" b="1" dirty="0">
                <a:solidFill>
                  <a:schemeClr val="tx1"/>
                </a:solidFill>
              </a:rPr>
              <a:t> 유배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이리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伊梨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지역을 탐내는 러시아에 대한 연구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『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俄羅斯國紀要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』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편찬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임칙서는</a:t>
            </a:r>
            <a:r>
              <a:rPr lang="ko-KR" altLang="en-US" dirty="0">
                <a:solidFill>
                  <a:schemeClr val="tx1"/>
                </a:solidFill>
              </a:rPr>
              <a:t> 중국의 영토를 노리는 러시아를 경계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 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1850</a:t>
            </a:r>
            <a:r>
              <a:rPr lang="ko-KR" altLang="en-US" dirty="0">
                <a:solidFill>
                  <a:schemeClr val="tx1"/>
                </a:solidFill>
              </a:rPr>
              <a:t>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흠차대신에</a:t>
            </a:r>
            <a:r>
              <a:rPr lang="ko-KR" altLang="en-US" dirty="0">
                <a:solidFill>
                  <a:schemeClr val="tx1"/>
                </a:solidFill>
              </a:rPr>
              <a:t> 임명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태평천국의 난을</a:t>
            </a:r>
            <a:r>
              <a:rPr lang="en-US" altLang="ko-KR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진압하라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광동성에서</a:t>
            </a:r>
            <a:r>
              <a:rPr lang="ko-KR" altLang="en-US" dirty="0">
                <a:solidFill>
                  <a:schemeClr val="tx1"/>
                </a:solidFill>
              </a:rPr>
              <a:t> 피로로 급사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None/>
            </a:pPr>
            <a:r>
              <a:rPr lang="ko-KR" altLang="en-US" sz="2000" dirty="0"/>
              <a:t>①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개항구의</a:t>
            </a:r>
            <a:r>
              <a:rPr lang="ko-KR" altLang="en-US" sz="2000" dirty="0"/>
              <a:t> 개항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광주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복주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하문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영파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상해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 </a:t>
            </a:r>
            <a:endParaRPr lang="ko-KR" altLang="en-US" sz="2000" dirty="0">
              <a:latin typeface="양재벨라체M" pitchFamily="18" charset="-127"/>
              <a:ea typeface="양재벨라체M" pitchFamily="18" charset="-127"/>
            </a:endParaRPr>
          </a:p>
          <a:p>
            <a:pPr fontAlgn="base">
              <a:buNone/>
            </a:pPr>
            <a:r>
              <a:rPr lang="ko-KR" altLang="en-US" sz="2000" dirty="0"/>
              <a:t>② 홍콩 할양 </a:t>
            </a:r>
          </a:p>
          <a:p>
            <a:pPr fontAlgn="base">
              <a:buNone/>
            </a:pPr>
            <a:r>
              <a:rPr lang="ko-KR" altLang="en-US" sz="2000" dirty="0"/>
              <a:t>③ </a:t>
            </a:r>
            <a:r>
              <a:rPr lang="ko-KR" altLang="en-US" sz="2000" dirty="0" err="1"/>
              <a:t>공행제도</a:t>
            </a:r>
            <a:r>
              <a:rPr lang="ko-KR" altLang="en-US" sz="2000" dirty="0"/>
              <a:t> 폐지 </a:t>
            </a:r>
          </a:p>
          <a:p>
            <a:pPr fontAlgn="base">
              <a:buNone/>
            </a:pPr>
            <a:r>
              <a:rPr lang="ko-KR" altLang="en-US" sz="2000" dirty="0"/>
              <a:t>④ 관세협정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수출입품에 대한 관세부과를 협의 결정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fontAlgn="base">
              <a:buNone/>
            </a:pPr>
            <a:r>
              <a:rPr lang="ko-KR" altLang="en-US" sz="2000" dirty="0"/>
              <a:t>⑤ 배상금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(2,100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만 달러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en-US" altLang="ko-KR" sz="2000" dirty="0"/>
              <a:t> </a:t>
            </a:r>
            <a:r>
              <a:rPr lang="ko-KR" altLang="en-US" sz="2000" dirty="0"/>
              <a:t>지급</a:t>
            </a:r>
          </a:p>
          <a:p>
            <a:pPr fontAlgn="base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아편전쟁의 결과</a:t>
            </a:r>
            <a:r>
              <a:rPr lang="en-US" altLang="ko-KR" dirty="0"/>
              <a:t>,  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남경조약</a:t>
            </a:r>
            <a:r>
              <a:rPr lang="en-US" altLang="ko-KR" sz="3600" dirty="0"/>
              <a:t>(1842</a:t>
            </a:r>
            <a:r>
              <a:rPr lang="ko-KR" altLang="en-US" sz="3600" dirty="0"/>
              <a:t>년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5" name="직사각형 4"/>
          <p:cNvSpPr/>
          <p:nvPr/>
        </p:nvSpPr>
        <p:spPr>
          <a:xfrm>
            <a:off x="2135560" y="3325553"/>
            <a:ext cx="7427168" cy="15568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b="1" dirty="0" err="1">
                <a:solidFill>
                  <a:schemeClr val="tx1"/>
                </a:solidFill>
              </a:rPr>
              <a:t>호문조약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영국인 범죄는 </a:t>
            </a:r>
            <a:r>
              <a:rPr lang="ko-KR" altLang="en-US" dirty="0" err="1">
                <a:solidFill>
                  <a:schemeClr val="tx1"/>
                </a:solidFill>
              </a:rPr>
              <a:t>영국법에</a:t>
            </a:r>
            <a:r>
              <a:rPr lang="ko-KR" altLang="en-US" dirty="0">
                <a:solidFill>
                  <a:schemeClr val="tx1"/>
                </a:solidFill>
              </a:rPr>
              <a:t> 의해 영사가 처리한다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중국은 영국을 최혜국으로 대우한다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영국인이 </a:t>
            </a:r>
            <a:r>
              <a:rPr lang="ko-KR" altLang="en-US" dirty="0" err="1">
                <a:solidFill>
                  <a:schemeClr val="tx1"/>
                </a:solidFill>
              </a:rPr>
              <a:t>개항장내에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건출할</a:t>
            </a:r>
            <a:r>
              <a:rPr lang="ko-KR" altLang="en-US" dirty="0">
                <a:solidFill>
                  <a:schemeClr val="tx1"/>
                </a:solidFill>
              </a:rPr>
              <a:t>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4.</a:t>
            </a:r>
            <a:r>
              <a:rPr lang="ko-KR" altLang="en-US" dirty="0">
                <a:solidFill>
                  <a:schemeClr val="tx1"/>
                </a:solidFill>
              </a:rPr>
              <a:t>관세를 낮추고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아편무역을</a:t>
            </a:r>
            <a:r>
              <a:rPr lang="ko-KR" altLang="en-US" dirty="0">
                <a:solidFill>
                  <a:schemeClr val="tx1"/>
                </a:solidFill>
              </a:rPr>
              <a:t> 공개적이고 합법적인 무역으로 인정한다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248744" y="4823671"/>
            <a:ext cx="7200800" cy="11517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buFont typeface="Wingdings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</a:rPr>
              <a:t>아편전쟁은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영국이 무력을 동원하여 자국의 요구를 관철시킨 것</a:t>
            </a:r>
            <a:endParaRPr lang="en-US" altLang="ko-KR" dirty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fontAlgn="base">
              <a:buNone/>
            </a:pPr>
            <a:r>
              <a:rPr lang="en-US" altLang="ko-KR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이후 서구 열강의 대중국 기본정책</a:t>
            </a:r>
            <a:r>
              <a:rPr lang="en-US" altLang="ko-KR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11625" y="6007291"/>
            <a:ext cx="7956377" cy="85070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새로운 국제질서로 편입이지만</a:t>
            </a:r>
            <a:r>
              <a:rPr lang="en-US" altLang="ko-KR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주권이나 국제법에 대한 개념을 갖지 않는 불평등 종속적인 계약 </a:t>
            </a:r>
            <a:r>
              <a:rPr lang="en-US" altLang="ko-KR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!!</a:t>
            </a:r>
            <a:endParaRPr lang="ko-KR" altLang="en-US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537667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200" dirty="0"/>
              <a:t>영국이 애로우호 사건을 계기로 전쟁선포  </a:t>
            </a:r>
            <a:endParaRPr lang="en-US" altLang="ko-KR" sz="2200" dirty="0"/>
          </a:p>
          <a:p>
            <a:pPr fontAlgn="base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프랑스도 선교사가 처형된 사건을 빌미로 전쟁에 참여</a:t>
            </a:r>
            <a:endParaRPr lang="en-US" altLang="ko-KR" sz="2200" dirty="0"/>
          </a:p>
          <a:p>
            <a:pPr fontAlgn="base"/>
            <a:r>
              <a:rPr lang="en-US" altLang="ko-KR" sz="2200" dirty="0"/>
              <a:t>1857</a:t>
            </a:r>
            <a:r>
              <a:rPr lang="ko-KR" altLang="en-US" sz="2200" dirty="0"/>
              <a:t>년 영불연합군이 광주 점령</a:t>
            </a:r>
            <a:endParaRPr lang="en-US" altLang="ko-KR" sz="2200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sz="2500" b="1" dirty="0"/>
              <a:t>천진조약</a:t>
            </a:r>
            <a:r>
              <a:rPr lang="en-US" altLang="ko-KR" sz="2500" dirty="0"/>
              <a:t>(1858)</a:t>
            </a:r>
            <a:endParaRPr lang="ko-KR" altLang="en-US" sz="2500" dirty="0"/>
          </a:p>
          <a:p>
            <a:pPr fontAlgn="base"/>
            <a:endParaRPr lang="en-US" altLang="ko-KR" sz="2500" b="1" dirty="0"/>
          </a:p>
          <a:p>
            <a:pPr fontAlgn="base"/>
            <a:endParaRPr lang="en-US" altLang="ko-KR" sz="2500" b="1" dirty="0"/>
          </a:p>
          <a:p>
            <a:pPr fontAlgn="base"/>
            <a:endParaRPr lang="en-US" altLang="ko-KR" sz="2500" b="1" dirty="0"/>
          </a:p>
          <a:p>
            <a:pPr fontAlgn="base"/>
            <a:r>
              <a:rPr lang="ko-KR" altLang="en-US" sz="2500" b="1" dirty="0" err="1"/>
              <a:t>해관세칙</a:t>
            </a:r>
            <a:r>
              <a:rPr lang="en-US" altLang="ko-KR" sz="2500" dirty="0"/>
              <a:t>(</a:t>
            </a:r>
            <a:r>
              <a:rPr lang="ko-KR" altLang="en-US" sz="2500" dirty="0"/>
              <a:t>상해</a:t>
            </a:r>
            <a:r>
              <a:rPr lang="en-US" altLang="ko-KR" sz="2500" dirty="0"/>
              <a:t>, 1858.11)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6. 2</a:t>
            </a:r>
            <a:r>
              <a:rPr lang="ko-KR" altLang="en-US" dirty="0"/>
              <a:t>차 아편전쟁</a:t>
            </a:r>
            <a:r>
              <a:rPr lang="en-US" altLang="ko-KR" dirty="0"/>
              <a:t>(</a:t>
            </a:r>
            <a:r>
              <a:rPr lang="ko-KR" altLang="en-US" dirty="0"/>
              <a:t>애로우호 사건</a:t>
            </a:r>
            <a:r>
              <a:rPr lang="en-US" altLang="ko-KR" dirty="0"/>
              <a:t>, 1856)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71864" y="3212976"/>
            <a:ext cx="5616624" cy="14401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외국공사의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베이징 주재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양쯔강 유역과 북부 및 기타지역의 </a:t>
            </a:r>
            <a:r>
              <a:rPr lang="en-US" altLang="ko-KR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개 항구 개항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b="1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내지에서의 여행 통상 포교의 자유</a:t>
            </a:r>
            <a:endParaRPr lang="en-US" altLang="ko-KR" b="1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영사재판권의 확대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906120" y="5445224"/>
            <a:ext cx="5472608" cy="129614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b="1" dirty="0" err="1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아편무역의</a:t>
            </a:r>
            <a:r>
              <a:rPr lang="ko-KR" altLang="en-US" b="1" dirty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 합법화</a:t>
            </a:r>
            <a:endParaRPr lang="en-US" altLang="ko-KR" b="1" dirty="0">
              <a:solidFill>
                <a:srgbClr val="FF0000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외국공사의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북경상주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외국사신과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황제의 대등한 면담을 공인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1860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영불연합군이 북경 점령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북경조약</a:t>
            </a:r>
            <a:endParaRPr lang="en-US" altLang="ko-KR" b="1" dirty="0"/>
          </a:p>
          <a:p>
            <a:pPr lvl="2"/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천진조약 인정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천진의 개항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배상금의 증액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 err="1">
                <a:latin typeface="양재깨비체B" pitchFamily="18" charset="-127"/>
                <a:ea typeface="양재깨비체B" pitchFamily="18" charset="-127"/>
              </a:rPr>
              <a:t>구룡반도의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할양 등을 추가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 </a:t>
            </a:r>
            <a:endParaRPr lang="ko-KR" altLang="en-US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/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영불연합군의 북경점령과 북경조약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071664" y="4509120"/>
            <a:ext cx="6912768" cy="234888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C00000"/>
                </a:solidFill>
              </a:rPr>
              <a:t>양무운동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</a:rPr>
              <a:t>洋務運動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동치중흥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/>
              <a:t>정치적</a:t>
            </a:r>
            <a:r>
              <a:rPr lang="en-US" altLang="ko-KR" sz="2000" dirty="0"/>
              <a:t>, </a:t>
            </a:r>
            <a:r>
              <a:rPr lang="ko-KR" altLang="en-US" sz="2000" dirty="0"/>
              <a:t>중화주의에 큰 타격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	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불평등조약체제의 확립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dirty="0"/>
              <a:t>사회경제적</a:t>
            </a:r>
            <a:r>
              <a:rPr lang="en-US" altLang="ko-KR" sz="2000" dirty="0"/>
              <a:t>, </a:t>
            </a:r>
            <a:r>
              <a:rPr lang="ko-KR" altLang="en-US" sz="2000" dirty="0"/>
              <a:t>중국은 서양의 상품시장 겸</a:t>
            </a:r>
            <a:r>
              <a:rPr lang="en-US" altLang="ko-KR" sz="2000" dirty="0"/>
              <a:t> </a:t>
            </a:r>
            <a:r>
              <a:rPr lang="ko-KR" altLang="en-US" sz="2000" dirty="0"/>
              <a:t>원료공급지로 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dirty="0"/>
              <a:t>사상문화적</a:t>
            </a:r>
            <a:r>
              <a:rPr lang="en-US" altLang="ko-KR" sz="2000" dirty="0"/>
              <a:t>, </a:t>
            </a:r>
            <a:r>
              <a:rPr lang="ko-KR" altLang="en-US" sz="2000" dirty="0"/>
              <a:t>서양의 과학문명에 관심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	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양무운동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/>
              <a:t>종교적</a:t>
            </a:r>
            <a:r>
              <a:rPr lang="en-US" altLang="ko-KR" sz="2000" dirty="0"/>
              <a:t>, </a:t>
            </a:r>
            <a:r>
              <a:rPr lang="ko-KR" altLang="en-US" sz="2000" dirty="0"/>
              <a:t>외국인 선교사의 자유로운 </a:t>
            </a:r>
            <a:r>
              <a:rPr lang="ko-KR" altLang="en-US" sz="2000" dirty="0" err="1"/>
              <a:t>포교활동</a:t>
            </a:r>
            <a:r>
              <a:rPr lang="ko-KR" altLang="en-US" sz="2000" dirty="0"/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반기독교 운동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의화단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600" dirty="0"/>
          </a:p>
          <a:p>
            <a:pPr fontAlgn="base">
              <a:lnSpc>
                <a:spcPct val="150000"/>
              </a:lnSpc>
              <a:buNone/>
            </a:pPr>
            <a:r>
              <a:rPr lang="ko-KR" altLang="en-US" sz="2600" dirty="0"/>
              <a:t>아편전쟁은 결국 중국의 </a:t>
            </a:r>
            <a:r>
              <a:rPr lang="ko-KR" altLang="en-US" sz="2600" dirty="0">
                <a:latin typeface="HY견명조" pitchFamily="18" charset="-127"/>
                <a:ea typeface="HY견명조" pitchFamily="18" charset="-127"/>
              </a:rPr>
              <a:t>半</a:t>
            </a:r>
            <a:r>
              <a:rPr lang="ko-KR" altLang="en-US" sz="2600" dirty="0"/>
              <a:t>식민지화의 시작이고</a:t>
            </a:r>
            <a:endParaRPr lang="en-US" altLang="ko-KR" sz="2600" dirty="0"/>
          </a:p>
          <a:p>
            <a:pPr fontAlgn="base">
              <a:lnSpc>
                <a:spcPct val="150000"/>
              </a:lnSpc>
              <a:buNone/>
            </a:pPr>
            <a:r>
              <a:rPr lang="ko-KR" altLang="en-US" sz="2600" dirty="0"/>
              <a:t>이후 중국의 </a:t>
            </a:r>
            <a:r>
              <a:rPr lang="ko-KR" altLang="en-US" sz="2600" dirty="0">
                <a:latin typeface="HY견명조" pitchFamily="18" charset="-127"/>
                <a:ea typeface="HY견명조" pitchFamily="18" charset="-127"/>
              </a:rPr>
              <a:t>反제反봉건</a:t>
            </a:r>
            <a:r>
              <a:rPr lang="ko-KR" altLang="en-US" sz="2600" dirty="0"/>
              <a:t> 투쟁의 역사적 출발점</a:t>
            </a:r>
            <a:endParaRPr lang="en-US" altLang="ko-KR" sz="26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아편전쟁의 역사적 성격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2400" dirty="0"/>
              <a:t>1</a:t>
            </a:r>
            <a:r>
              <a:rPr lang="ko-KR" altLang="en-US" sz="2400" dirty="0"/>
              <a:t>차 </a:t>
            </a:r>
            <a:r>
              <a:rPr lang="ko-KR" altLang="en-US" sz="2400" dirty="0" err="1"/>
              <a:t>중영전쟁</a:t>
            </a:r>
            <a:r>
              <a:rPr lang="en-US" altLang="ko-KR" sz="1800" dirty="0"/>
              <a:t>(1840-1842)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en-US" altLang="ko-KR" sz="2400" dirty="0"/>
              <a:t>2</a:t>
            </a:r>
            <a:r>
              <a:rPr lang="ko-KR" altLang="en-US" sz="2400" dirty="0"/>
              <a:t>차 </a:t>
            </a:r>
            <a:r>
              <a:rPr lang="ko-KR" altLang="en-US" sz="2400" dirty="0" err="1"/>
              <a:t>중영전쟁</a:t>
            </a:r>
            <a:r>
              <a:rPr lang="en-US" altLang="ko-KR" sz="1800" dirty="0"/>
              <a:t>(1856-1860)</a:t>
            </a:r>
            <a:endParaRPr lang="ko-KR" altLang="en-US" sz="1800" dirty="0"/>
          </a:p>
          <a:p>
            <a:pPr fontAlgn="base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아편전쟁 이후</a:t>
            </a:r>
            <a:r>
              <a:rPr lang="en-US" altLang="ko-KR" dirty="0"/>
              <a:t>,, </a:t>
            </a:r>
            <a:r>
              <a:rPr lang="ko-KR" altLang="en-US" dirty="0"/>
              <a:t>신해혁명</a:t>
            </a:r>
            <a:r>
              <a:rPr lang="en-US" altLang="ko-KR" sz="3100" dirty="0"/>
              <a:t>(1911, </a:t>
            </a:r>
            <a:r>
              <a:rPr lang="ko-KR" altLang="en-US" sz="3100" dirty="0"/>
              <a:t>청의 멸망</a:t>
            </a:r>
            <a:r>
              <a:rPr lang="en-US" altLang="ko-KR" sz="3100" dirty="0"/>
              <a:t>)</a:t>
            </a:r>
            <a:endParaRPr lang="ko-KR" altLang="en-US" sz="31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67804" y="1844804"/>
            <a:ext cx="5688632" cy="504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태평천국운동 </a:t>
            </a:r>
            <a:r>
              <a:rPr lang="en-US" altLang="ko-KR" sz="2000" dirty="0">
                <a:solidFill>
                  <a:schemeClr val="tx1"/>
                </a:solidFill>
              </a:rPr>
              <a:t>(1850~1864)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67804" y="2740948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 err="1">
                <a:solidFill>
                  <a:schemeClr val="tx1"/>
                </a:solidFill>
              </a:rPr>
              <a:t>양무운동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(1860~1890</a:t>
            </a:r>
            <a:r>
              <a:rPr lang="ko-KR" altLang="en-US" sz="2000" dirty="0">
                <a:solidFill>
                  <a:schemeClr val="tx1"/>
                </a:solidFill>
              </a:rPr>
              <a:t>년대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667804" y="3457566"/>
            <a:ext cx="5688632" cy="518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무술변법 </a:t>
            </a:r>
            <a:r>
              <a:rPr lang="en-US" altLang="ko-KR" sz="2000" dirty="0">
                <a:solidFill>
                  <a:schemeClr val="tx1"/>
                </a:solidFill>
              </a:rPr>
              <a:t>(1898)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51137" y="4117032"/>
            <a:ext cx="5688632" cy="5761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의화단운동 </a:t>
            </a:r>
            <a:r>
              <a:rPr lang="en-US" altLang="ko-KR" sz="2000" dirty="0">
                <a:solidFill>
                  <a:schemeClr val="tx1"/>
                </a:solidFill>
              </a:rPr>
              <a:t>(1900)</a:t>
            </a:r>
            <a:endParaRPr lang="ko-KR" altLang="en-US" sz="20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78068" y="4890760"/>
            <a:ext cx="5644048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청조의 신정新政과 반청운동</a:t>
            </a:r>
          </a:p>
        </p:txBody>
      </p:sp>
      <p:sp>
        <p:nvSpPr>
          <p:cNvPr id="10" name="폭발 1 9"/>
          <p:cNvSpPr/>
          <p:nvPr/>
        </p:nvSpPr>
        <p:spPr>
          <a:xfrm>
            <a:off x="4684892" y="5444876"/>
            <a:ext cx="5340556" cy="1322454"/>
          </a:xfrm>
          <a:prstGeom prst="irregularSeal1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b="1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신해혁명</a:t>
            </a:r>
            <a:r>
              <a:rPr lang="en-US" altLang="ko-KR" sz="2400" dirty="0">
                <a:solidFill>
                  <a:srgbClr val="C00000"/>
                </a:solidFill>
              </a:rPr>
              <a:t>(1911)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7568" y="1844824"/>
            <a:ext cx="7848872" cy="2376264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sz="5300" dirty="0"/>
              <a:t>중국</a:t>
            </a:r>
            <a:r>
              <a:rPr lang="en-US" altLang="ko-KR" sz="5300" dirty="0"/>
              <a:t> </a:t>
            </a:r>
            <a:r>
              <a:rPr lang="ko-KR" altLang="en-US" sz="5300" dirty="0"/>
              <a:t>혁명의 기로에 선 </a:t>
            </a:r>
            <a:br>
              <a:rPr lang="en-US" altLang="ko-KR" sz="5300" dirty="0"/>
            </a:br>
            <a:r>
              <a:rPr lang="ko-KR" altLang="en-US" sz="6700" dirty="0" err="1"/>
              <a:t>장개석</a:t>
            </a:r>
            <a:r>
              <a:rPr lang="ko-KR" altLang="en-US" dirty="0"/>
              <a:t>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00" y="4941168"/>
            <a:ext cx="6440760" cy="697632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91544" y="1481329"/>
            <a:ext cx="8229600" cy="4525963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청말</a:t>
            </a:r>
            <a:r>
              <a:rPr lang="en-US" altLang="ko-KR" sz="1600" dirty="0"/>
              <a:t>(1887), 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절강</a:t>
            </a:r>
            <a:r>
              <a:rPr lang="ko-KR" altLang="en-US" sz="2000" dirty="0"/>
              <a:t> 소금상인 출생 </a:t>
            </a:r>
            <a:endParaRPr lang="en-US" altLang="ko-KR" sz="2000" dirty="0"/>
          </a:p>
          <a:p>
            <a:pPr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	</a:t>
            </a:r>
            <a:r>
              <a:rPr lang="ko-KR" altLang="en-US" sz="2000" dirty="0"/>
              <a:t>본명 </a:t>
            </a:r>
            <a:r>
              <a:rPr lang="ko-KR" altLang="en-US" sz="2000" dirty="0" err="1"/>
              <a:t>중정</a:t>
            </a:r>
            <a:r>
              <a:rPr lang="ko-KR" altLang="en-US" sz="1600" dirty="0" err="1"/>
              <a:t>中正</a:t>
            </a:r>
            <a:r>
              <a:rPr lang="en-US" altLang="ko-KR" sz="2000" dirty="0"/>
              <a:t>, </a:t>
            </a:r>
            <a:r>
              <a:rPr lang="ko-KR" altLang="en-US" sz="2000" dirty="0"/>
              <a:t>호 </a:t>
            </a:r>
            <a:r>
              <a:rPr lang="ko-KR" altLang="en-US" sz="2000" dirty="0" err="1"/>
              <a:t>개석</a:t>
            </a:r>
            <a:r>
              <a:rPr lang="ko-KR" altLang="en-US" sz="1600" dirty="0" err="1"/>
              <a:t>介石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과거시험 준비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   14</a:t>
            </a:r>
            <a:r>
              <a:rPr lang="ko-KR" altLang="en-US" sz="2000" dirty="0"/>
              <a:t>세</a:t>
            </a:r>
            <a:r>
              <a:rPr lang="en-US" altLang="ko-KR" sz="1600" dirty="0"/>
              <a:t>(1901)</a:t>
            </a:r>
            <a:r>
              <a:rPr lang="ko-KR" altLang="en-US" sz="2000" dirty="0"/>
              <a:t>에 혼인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endParaRPr lang="en-US" altLang="ko-KR" sz="1600" dirty="0"/>
          </a:p>
          <a:p>
            <a:r>
              <a:rPr lang="ko-KR" altLang="en-US" sz="2000" dirty="0"/>
              <a:t>일본에 유학 </a:t>
            </a:r>
            <a:r>
              <a:rPr lang="en-US" altLang="ko-KR" sz="2000" dirty="0"/>
              <a:t>/ </a:t>
            </a:r>
            <a:r>
              <a:rPr lang="ko-KR" altLang="en-US" sz="2000" dirty="0"/>
              <a:t>일본군에 복무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신해혁명 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손문의</a:t>
            </a:r>
            <a:r>
              <a:rPr lang="ko-KR" altLang="en-US" sz="2000" dirty="0"/>
              <a:t> 휘하에서 활동 </a:t>
            </a:r>
            <a:endParaRPr lang="en-US" altLang="ko-KR" sz="20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장개석</a:t>
            </a:r>
            <a:r>
              <a:rPr lang="ko-KR" altLang="en-US" dirty="0"/>
              <a:t> </a:t>
            </a:r>
            <a:r>
              <a:rPr lang="en-US" altLang="ko-KR" dirty="0"/>
              <a:t>(1887~1975, 89)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79373"/>
      </p:ext>
    </p:extLst>
  </p:cSld>
  <p:clrMapOvr>
    <a:masterClrMapping/>
  </p:clrMapOvr>
  <p:transition spd="slow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1412777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2400" dirty="0"/>
              <a:t>	1911</a:t>
            </a:r>
            <a:r>
              <a:rPr lang="ko-KR" altLang="en-US" sz="2400" dirty="0"/>
              <a:t>년</a:t>
            </a:r>
            <a:r>
              <a:rPr lang="en-US" altLang="ko-KR" sz="2400" dirty="0"/>
              <a:t> 10</a:t>
            </a:r>
            <a:r>
              <a:rPr lang="ko-KR" altLang="en-US" sz="2400" dirty="0"/>
              <a:t>월 </a:t>
            </a:r>
            <a:r>
              <a:rPr lang="en-US" altLang="ko-KR" sz="2400" dirty="0"/>
              <a:t>10</a:t>
            </a:r>
            <a:r>
              <a:rPr lang="ko-KR" altLang="en-US" sz="2400" dirty="0"/>
              <a:t>일</a:t>
            </a:r>
            <a:r>
              <a:rPr lang="en-US" altLang="ko-KR" sz="2400" dirty="0"/>
              <a:t>, </a:t>
            </a:r>
            <a:r>
              <a:rPr lang="ko-KR" altLang="en-US" sz="2400" dirty="0"/>
              <a:t>신해혁명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1912,	</a:t>
            </a:r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중화민국 성립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  <a:p>
            <a:pPr>
              <a:buNone/>
            </a:pP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			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총통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손문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 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>
              <a:buNone/>
            </a:pP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			</a:t>
            </a:r>
            <a:r>
              <a:rPr lang="ko-KR" altLang="en-US" sz="2400" dirty="0"/>
              <a:t>총통 </a:t>
            </a:r>
            <a:r>
              <a:rPr lang="ko-KR" altLang="en-US" sz="2400" dirty="0" err="1"/>
              <a:t>원세개</a:t>
            </a:r>
            <a:endParaRPr lang="en-US" altLang="ko-KR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시대배경</a:t>
            </a:r>
          </a:p>
        </p:txBody>
      </p:sp>
    </p:spTree>
    <p:extLst>
      <p:ext uri="{BB962C8B-B14F-4D97-AF65-F5344CB8AC3E}">
        <p14:creationId xmlns:p14="http://schemas.microsoft.com/office/powerpoint/2010/main" val="3255222289"/>
      </p:ext>
    </p:extLst>
  </p:cSld>
  <p:clrMapOvr>
    <a:masterClrMapping/>
  </p:clrMapOvr>
  <p:transition spd="slow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err="1"/>
              <a:t>원세개의</a:t>
            </a:r>
            <a:r>
              <a:rPr lang="ko-KR" altLang="en-US" sz="2400" dirty="0"/>
              <a:t> 제제운동</a:t>
            </a:r>
            <a:r>
              <a:rPr lang="ko-KR" altLang="en-US" sz="1800" dirty="0"/>
              <a:t>帝制運動</a:t>
            </a:r>
            <a:r>
              <a:rPr lang="en-US" altLang="ko-KR" sz="2000" dirty="0"/>
              <a:t>(1913~1916)</a:t>
            </a:r>
          </a:p>
          <a:p>
            <a:r>
              <a:rPr lang="ko-KR" altLang="en-US" sz="2400" dirty="0" err="1"/>
              <a:t>원세개의</a:t>
            </a:r>
            <a:r>
              <a:rPr lang="ko-KR" altLang="en-US" sz="2400" dirty="0"/>
              <a:t> 퇴위와 죽음</a:t>
            </a:r>
            <a:endParaRPr lang="en-US" altLang="ko-KR" sz="2400" dirty="0"/>
          </a:p>
          <a:p>
            <a:r>
              <a:rPr lang="ko-KR" altLang="en-US" sz="2400" dirty="0"/>
              <a:t>군벌의 시대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		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안휘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단기서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직예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풍국장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만주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장작림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산서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염석산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운남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당계요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광서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육영정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광동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진형명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군벌의 시대</a:t>
            </a:r>
          </a:p>
        </p:txBody>
      </p:sp>
    </p:spTree>
    <p:extLst>
      <p:ext uri="{BB962C8B-B14F-4D97-AF65-F5344CB8AC3E}">
        <p14:creationId xmlns:p14="http://schemas.microsoft.com/office/powerpoint/2010/main" val="55913500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>
              <a:buNone/>
            </a:pPr>
            <a:r>
              <a:rPr lang="en-US" altLang="ko-KR" dirty="0"/>
              <a:t>                                           	</a:t>
            </a:r>
          </a:p>
          <a:p>
            <a:pPr>
              <a:buNone/>
            </a:pPr>
            <a:r>
              <a:rPr lang="en-US" altLang="ko-KR" dirty="0"/>
              <a:t>			</a:t>
            </a:r>
          </a:p>
          <a:p>
            <a:pPr>
              <a:buNone/>
            </a:pPr>
            <a:r>
              <a:rPr lang="en-US" altLang="ko-KR" sz="2400" dirty="0"/>
              <a:t>			</a:t>
            </a:r>
          </a:p>
          <a:p>
            <a:pPr>
              <a:buNone/>
            </a:pPr>
            <a:r>
              <a:rPr lang="en-US" altLang="ko-KR" sz="2400" dirty="0"/>
              <a:t>	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                                             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춘추시대란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207568" y="1268760"/>
            <a:ext cx="789459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</a:rPr>
              <a:t>동주시대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3396" y="1409949"/>
            <a:ext cx="3923292" cy="10471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춘추시대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6688" y="1417639"/>
            <a:ext cx="3985472" cy="10402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전국시대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1703512" y="2786758"/>
            <a:ext cx="7848872" cy="3378546"/>
          </a:xfrm>
          <a:prstGeom prst="wedgeRectCallout">
            <a:avLst>
              <a:gd name="adj1" fmla="val -17848"/>
              <a:gd name="adj2" fmla="val -6579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/>
              <a:t>춘추시대</a:t>
            </a:r>
            <a:r>
              <a:rPr lang="en-US" altLang="ko-KR" sz="2000" dirty="0"/>
              <a:t>, 	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주 천자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왕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)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는 약소국으로 전락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강력한 이민족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초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)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을 방어하기 위해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제후가 천자를 대신하여 보호자를 자처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패자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)	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	</a:t>
            </a:r>
          </a:p>
          <a:p>
            <a:pPr algn="just"/>
            <a:r>
              <a:rPr lang="ko-KR" altLang="en-US" sz="2000" dirty="0"/>
              <a:t>춘추 패자</a:t>
            </a:r>
            <a:r>
              <a:rPr lang="en-US" altLang="ko-KR" sz="2000" dirty="0"/>
              <a:t>,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제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환공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진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문공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진 목공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초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장왕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오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합려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월 구천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제후들을 모아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회맹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) </a:t>
            </a:r>
            <a:r>
              <a:rPr lang="ko-KR" altLang="en-US" dirty="0" err="1">
                <a:latin typeface="양재깨비체B" pitchFamily="18" charset="-127"/>
                <a:ea typeface="양재깨비체B" pitchFamily="18" charset="-127"/>
              </a:rPr>
              <a:t>봉건질서를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 보호 </a:t>
            </a:r>
            <a:endParaRPr lang="en-US" altLang="ko-KR" dirty="0"/>
          </a:p>
          <a:p>
            <a:pPr algn="just"/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endParaRPr lang="en-US" altLang="ko-KR" sz="2000" dirty="0"/>
          </a:p>
          <a:p>
            <a:pPr algn="just"/>
            <a:r>
              <a:rPr lang="ko-KR" altLang="en-US" sz="2000" b="1" dirty="0" err="1"/>
              <a:t>춘추말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	</a:t>
            </a:r>
            <a:r>
              <a:rPr lang="ko-KR" altLang="en-US" sz="2000" dirty="0"/>
              <a:t>봉건의식이 약화되고 봉건질서가 해체되면서 </a:t>
            </a:r>
            <a:endParaRPr lang="en-US" altLang="ko-KR" sz="2000" dirty="0"/>
          </a:p>
          <a:p>
            <a:pPr algn="just"/>
            <a:r>
              <a:rPr lang="en-US" altLang="ko-KR" sz="2000" dirty="0"/>
              <a:t>		</a:t>
            </a:r>
            <a:r>
              <a:rPr lang="ko-KR" altLang="en-US" sz="2000" dirty="0"/>
              <a:t>약소국을 멸망 병합하는 약육강식의 시대</a:t>
            </a:r>
          </a:p>
        </p:txBody>
      </p:sp>
    </p:spTree>
    <p:extLst>
      <p:ext uri="{BB962C8B-B14F-4D97-AF65-F5344CB8AC3E}">
        <p14:creationId xmlns:p14="http://schemas.microsoft.com/office/powerpoint/2010/main" val="11922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군벌들은 열강과 야합하고</a:t>
            </a:r>
            <a:r>
              <a:rPr lang="en-US" altLang="ko-KR" sz="2000" dirty="0"/>
              <a:t> </a:t>
            </a:r>
            <a:r>
              <a:rPr lang="ko-KR" altLang="en-US" sz="2000" dirty="0"/>
              <a:t>매판자본가와 결탁하여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  	</a:t>
            </a:r>
            <a:r>
              <a:rPr lang="ko-KR" altLang="en-US" sz="2000" dirty="0"/>
              <a:t>중국을 상품시장과 원료공급지로 전락시키고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민족</a:t>
            </a:r>
            <a:r>
              <a:rPr lang="en-US" altLang="ko-KR" sz="2000" dirty="0"/>
              <a:t>’ ‘</a:t>
            </a:r>
            <a:r>
              <a:rPr lang="ko-KR" altLang="en-US" sz="2000" dirty="0"/>
              <a:t>민생</a:t>
            </a:r>
            <a:r>
              <a:rPr lang="en-US" altLang="ko-KR" sz="2000" dirty="0"/>
              <a:t>’</a:t>
            </a:r>
            <a:r>
              <a:rPr lang="ko-KR" altLang="en-US" sz="2000" dirty="0"/>
              <a:t>과 관계없이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 	</a:t>
            </a:r>
            <a:r>
              <a:rPr lang="ko-KR" altLang="en-US" sz="2000" dirty="0"/>
              <a:t>자신들의 무력양성과 세력확장을 위해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과중한 세금을 징수하고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예징</a:t>
            </a:r>
            <a:r>
              <a:rPr lang="en-US" altLang="ko-KR" sz="2000" dirty="0"/>
              <a:t>), </a:t>
            </a:r>
            <a:r>
              <a:rPr lang="ko-KR" altLang="en-US" sz="2000" dirty="0"/>
              <a:t>차관과 무기 도입에 혈안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결국 군벌 전쟁은 직접적인 무력행사가 억제된 열강이 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북경정부 또는 지방 군벌을 도구로 행한 대리전쟁이었고</a:t>
            </a:r>
            <a:r>
              <a:rPr lang="en-US" altLang="ko-KR" sz="2000" dirty="0"/>
              <a:t>,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군벌은 열강 자본의 침탈에 항의하는 노동쟁의를 </a:t>
            </a:r>
            <a:r>
              <a:rPr lang="ko-KR" altLang="en-US" sz="2400" dirty="0"/>
              <a:t>탄압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군벌정치</a:t>
            </a:r>
          </a:p>
        </p:txBody>
      </p:sp>
    </p:spTree>
  </p:cSld>
  <p:clrMapOvr>
    <a:masterClrMapping/>
  </p:clrMapOvr>
  <p:transition spd="slow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신문화운동과</a:t>
            </a:r>
            <a:r>
              <a:rPr lang="ko-KR" altLang="en-US" dirty="0"/>
              <a:t> </a:t>
            </a:r>
            <a:r>
              <a:rPr lang="en-US" altLang="ko-KR" dirty="0"/>
              <a:t>5.4</a:t>
            </a:r>
            <a:r>
              <a:rPr lang="ko-KR" altLang="en-US" dirty="0"/>
              <a:t>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문화 개혁 운동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,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 </a:t>
            </a:r>
            <a:r>
              <a:rPr lang="ko-KR" altLang="en-US" sz="1900" dirty="0" err="1">
                <a:latin typeface="AcadEref" panose="02000500000000020003" pitchFamily="2" charset="0"/>
                <a:ea typeface="양재벨라체M" pitchFamily="18" charset="-127"/>
              </a:rPr>
              <a:t>양무</a:t>
            </a:r>
            <a:r>
              <a:rPr lang="ko-KR" altLang="en-US" sz="1900" dirty="0">
                <a:latin typeface="AcadEref" panose="02000500000000020003" pitchFamily="2" charset="0"/>
                <a:ea typeface="양재벨라체M" pitchFamily="18" charset="-127"/>
              </a:rPr>
              <a:t> 변법의 한계를 자각한 </a:t>
            </a:r>
            <a:r>
              <a:rPr lang="ko-KR" altLang="en-US" sz="1900" b="1" dirty="0">
                <a:latin typeface="AcadEref" panose="02000500000000020003" pitchFamily="2" charset="0"/>
                <a:ea typeface="양재벨라체M" pitchFamily="18" charset="-127"/>
              </a:rPr>
              <a:t>신문학</a:t>
            </a:r>
            <a:r>
              <a:rPr lang="en-US" altLang="ko-KR" sz="1900" b="1" dirty="0">
                <a:latin typeface="AcadEref" panose="02000500000000020003" pitchFamily="2" charset="0"/>
                <a:ea typeface="양재벨라체M" pitchFamily="18" charset="-127"/>
              </a:rPr>
              <a:t>, </a:t>
            </a:r>
            <a:r>
              <a:rPr lang="ko-KR" altLang="en-US" sz="1900" b="1" dirty="0">
                <a:latin typeface="AcadEref" panose="02000500000000020003" pitchFamily="2" charset="0"/>
                <a:ea typeface="양재벨라체M" pitchFamily="18" charset="-127"/>
              </a:rPr>
              <a:t>신사상운동</a:t>
            </a:r>
            <a:endParaRPr lang="en-US" altLang="ko-KR" sz="1900" b="1" dirty="0">
              <a:latin typeface="AcadEref" panose="02000500000000020003" pitchFamily="2" charset="0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endParaRPr lang="en-US" altLang="ko-KR" sz="2400" dirty="0"/>
          </a:p>
          <a:p>
            <a:r>
              <a:rPr lang="en-US" altLang="ko-KR" sz="2200" dirty="0">
                <a:latin typeface="+mn-ea"/>
              </a:rPr>
              <a:t>1915,  ‘</a:t>
            </a:r>
            <a:r>
              <a:rPr lang="ko-KR" altLang="en-US" sz="2200" dirty="0" err="1">
                <a:latin typeface="+mn-ea"/>
              </a:rPr>
              <a:t>신청년</a:t>
            </a:r>
            <a:r>
              <a:rPr lang="en-US" altLang="ko-KR" sz="2200" dirty="0">
                <a:latin typeface="+mn-ea"/>
              </a:rPr>
              <a:t>’ </a:t>
            </a:r>
            <a:r>
              <a:rPr lang="ko-KR" altLang="en-US" sz="2200" dirty="0">
                <a:latin typeface="+mn-ea"/>
              </a:rPr>
              <a:t>잡지 계간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 err="1">
                <a:latin typeface="+mn-ea"/>
              </a:rPr>
              <a:t>진독수</a:t>
            </a:r>
            <a:r>
              <a:rPr lang="en-US" altLang="ko-KR" sz="2200" dirty="0">
                <a:latin typeface="+mn-ea"/>
              </a:rPr>
              <a:t>)</a:t>
            </a:r>
          </a:p>
          <a:p>
            <a:pPr>
              <a:buNone/>
            </a:pPr>
            <a:r>
              <a:rPr lang="en-US" altLang="ko-KR" sz="2200" dirty="0">
                <a:latin typeface="+mn-ea"/>
              </a:rPr>
              <a:t>	1917,  </a:t>
            </a:r>
            <a:r>
              <a:rPr lang="ko-KR" altLang="en-US" sz="2200" dirty="0" err="1">
                <a:latin typeface="+mn-ea"/>
              </a:rPr>
              <a:t>채원배</a:t>
            </a:r>
            <a:r>
              <a:rPr lang="ko-KR" altLang="en-US" sz="2200" dirty="0">
                <a:latin typeface="+mn-ea"/>
              </a:rPr>
              <a:t> 총장의 </a:t>
            </a:r>
            <a:r>
              <a:rPr lang="ko-KR" altLang="en-US" sz="2200" dirty="0" err="1">
                <a:latin typeface="+mn-ea"/>
              </a:rPr>
              <a:t>북경대</a:t>
            </a:r>
            <a:r>
              <a:rPr lang="ko-KR" altLang="en-US" sz="2200" dirty="0">
                <a:latin typeface="+mn-ea"/>
              </a:rPr>
              <a:t> 쇄신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근대적 대학으로</a:t>
            </a:r>
            <a:r>
              <a:rPr lang="en-US" altLang="ko-KR" sz="2200" dirty="0">
                <a:latin typeface="+mn-ea"/>
              </a:rPr>
              <a:t>)</a:t>
            </a:r>
            <a:endParaRPr lang="ko-KR" altLang="en-US" sz="2200" dirty="0">
              <a:latin typeface="+mn-ea"/>
            </a:endParaRPr>
          </a:p>
          <a:p>
            <a:endParaRPr lang="en-US" altLang="ko-KR" sz="2200" dirty="0"/>
          </a:p>
          <a:p>
            <a:r>
              <a:rPr lang="en-US" altLang="ko-KR" sz="2200" dirty="0"/>
              <a:t>1919</a:t>
            </a:r>
            <a:r>
              <a:rPr lang="ko-KR" altLang="en-US" sz="2200" dirty="0"/>
              <a:t>년 </a:t>
            </a:r>
            <a:r>
              <a:rPr lang="en-US" altLang="ko-KR" sz="2200" dirty="0"/>
              <a:t>5.4</a:t>
            </a:r>
            <a:r>
              <a:rPr lang="ko-KR" altLang="en-US" sz="2200" dirty="0"/>
              <a:t>운동</a:t>
            </a:r>
            <a:endParaRPr lang="en-US" altLang="ko-KR" sz="2200" dirty="0"/>
          </a:p>
          <a:p>
            <a:pPr lvl="2"/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군벌과 일본의 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21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개조 밀약</a:t>
            </a:r>
            <a:endParaRPr lang="en-US" altLang="ko-KR" sz="19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lvl="2"/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밀약 철회를 요구하는 </a:t>
            </a:r>
            <a:r>
              <a:rPr lang="ko-KR" altLang="en-US" sz="19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북경대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학생들의 가두시위와 연설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군벌의 무력 탄압 </a:t>
            </a:r>
            <a:endParaRPr lang="en-US" altLang="ko-KR" sz="19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lvl="2"/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천진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산동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무한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상해 등 전국적으로 동맹휴업과 철시</a:t>
            </a:r>
            <a:r>
              <a:rPr lang="en-US" altLang="ko-KR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19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파공이</a:t>
            </a:r>
            <a:r>
              <a:rPr lang="ko-KR" altLang="en-US" sz="19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확산 </a:t>
            </a:r>
            <a:endParaRPr lang="en-US" altLang="ko-KR" sz="19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lvl="2"/>
            <a:endParaRPr lang="en-US" altLang="ko-KR" sz="2200" dirty="0"/>
          </a:p>
          <a:p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국민당 </a:t>
            </a:r>
            <a:r>
              <a:rPr lang="ko-KR" altLang="en-US" sz="2200" dirty="0"/>
              <a:t>창설</a:t>
            </a:r>
            <a:r>
              <a:rPr lang="en-US" altLang="ko-KR" sz="2200" dirty="0"/>
              <a:t>(1920, </a:t>
            </a:r>
            <a:r>
              <a:rPr lang="ko-KR" altLang="en-US" sz="22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손문의</a:t>
            </a:r>
            <a:r>
              <a:rPr lang="ko-KR" altLang="en-US" sz="22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공개 혁명당</a:t>
            </a:r>
            <a:r>
              <a:rPr lang="en-US" altLang="ko-KR" sz="2200" dirty="0"/>
              <a:t>)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공산당</a:t>
            </a:r>
            <a:r>
              <a:rPr lang="ko-KR" altLang="en-US" sz="2200" dirty="0"/>
              <a:t> 창설</a:t>
            </a:r>
            <a:r>
              <a:rPr lang="en-US" altLang="ko-KR" sz="2200" dirty="0"/>
              <a:t>(1921. 7)		</a:t>
            </a:r>
          </a:p>
          <a:p>
            <a:pPr>
              <a:buNone/>
            </a:pPr>
            <a:endParaRPr lang="ko-KR" altLang="en-US" sz="2200" dirty="0"/>
          </a:p>
        </p:txBody>
      </p:sp>
      <p:sp>
        <p:nvSpPr>
          <p:cNvPr id="6" name="타원 5"/>
          <p:cNvSpPr/>
          <p:nvPr/>
        </p:nvSpPr>
        <p:spPr>
          <a:xfrm>
            <a:off x="6672064" y="5053987"/>
            <a:ext cx="3287166" cy="9533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r>
              <a:rPr lang="ko-KR" altLang="en-US" sz="2800" b="1" dirty="0" err="1"/>
              <a:t>차국공합작</a:t>
            </a:r>
            <a:endParaRPr lang="ko-KR" altLang="en-US" sz="28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1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시기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2000" dirty="0"/>
              <a:t>: 1924 ~ 1927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   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황포군관학교장 취임부터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4.12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정변까지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시기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2000" dirty="0"/>
              <a:t>: 1928 ~ 1937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남경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10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년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3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시기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2000" dirty="0"/>
              <a:t>: 1937 ~ 1949	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항일전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/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국공내전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dirty="0"/>
              <a:t> 	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중국에서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蔣</a:t>
            </a:r>
            <a:r>
              <a:rPr lang="ko-KR" altLang="en-US" dirty="0"/>
              <a:t>의 정치 행보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</p:cSld>
  <p:clrMapOvr>
    <a:masterClrMapping/>
  </p:clrMapOvr>
  <p:transition spd="slow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1924. 6.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蔣</a:t>
            </a:r>
            <a:r>
              <a:rPr lang="ko-KR" altLang="en-US" sz="2000" dirty="0"/>
              <a:t>이 황포군관학교장에 취임</a:t>
            </a:r>
            <a:r>
              <a:rPr lang="en-US" altLang="ko-KR" sz="2000" dirty="0"/>
              <a:t>		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1925. 3. </a:t>
            </a:r>
            <a:r>
              <a:rPr lang="ko-KR" altLang="en-US" sz="2000" dirty="0" err="1"/>
              <a:t>손문</a:t>
            </a:r>
            <a:r>
              <a:rPr lang="ko-KR" altLang="en-US" sz="2000" dirty="0"/>
              <a:t> 사망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(1924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년 북상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국민회의촉성운동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1926. 3. </a:t>
            </a:r>
            <a:r>
              <a:rPr lang="ko-KR" altLang="en-US" sz="2000" dirty="0" err="1"/>
              <a:t>중산함</a:t>
            </a:r>
            <a:r>
              <a:rPr lang="ko-KR" altLang="en-US" sz="2000" dirty="0"/>
              <a:t> 사건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1926. 7. </a:t>
            </a:r>
            <a:r>
              <a:rPr lang="ko-KR" altLang="en-US" sz="2000" dirty="0"/>
              <a:t>북벌개시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1926. 9. </a:t>
            </a:r>
            <a:r>
              <a:rPr lang="ko-KR" altLang="en-US" sz="2000" dirty="0"/>
              <a:t>무한정부수립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1927. 4.12. </a:t>
            </a:r>
            <a:r>
              <a:rPr lang="ko-KR" altLang="en-US" sz="2000" dirty="0"/>
              <a:t>정변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1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 </a:t>
            </a:r>
            <a:r>
              <a:rPr lang="en-US" altLang="ko-KR" dirty="0"/>
              <a:t>: 1924~1927</a:t>
            </a:r>
            <a:r>
              <a:rPr lang="ko-KR" altLang="en-US" dirty="0"/>
              <a:t>년 </a:t>
            </a:r>
            <a:r>
              <a:rPr lang="en-US" altLang="ko-KR" dirty="0"/>
              <a:t>4.12</a:t>
            </a:r>
            <a:r>
              <a:rPr lang="ko-KR" altLang="en-US" dirty="0"/>
              <a:t>정변까지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439816" y="2942906"/>
            <a:ext cx="6084168" cy="5040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견명조" pitchFamily="18" charset="-127"/>
                <a:ea typeface="HY견명조" pitchFamily="18" charset="-127"/>
              </a:rPr>
              <a:t>蔣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이 정치성향을 나타내며 당내 주도권을</a:t>
            </a:r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 장악한 전환점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90696" y="3775860"/>
            <a:ext cx="4320480" cy="4403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혁명적 북벌</a:t>
            </a:r>
            <a:r>
              <a:rPr lang="en-US" altLang="ko-KR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!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노동조합과 토지분배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) 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943872" y="4797153"/>
            <a:ext cx="4785624" cy="5761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반장세력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무한정부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과  </a:t>
            </a:r>
            <a:r>
              <a:rPr lang="ko-KR" altLang="en-US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蔣</a:t>
            </a:r>
            <a:r>
              <a:rPr lang="en-US" altLang="ko-KR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남창정부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의 분열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ko-KR" altLang="en-US" sz="2000" dirty="0"/>
              <a:t>열강의 자본과 군벌군대에 대한 저항과 무력진압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000" dirty="0"/>
              <a:t>민족자본가 주도의 </a:t>
            </a:r>
            <a:r>
              <a:rPr lang="en-US" altLang="ko-KR" sz="2000" dirty="0"/>
              <a:t>‘</a:t>
            </a:r>
            <a:r>
              <a:rPr lang="ko-KR" altLang="en-US" sz="2000" dirty="0"/>
              <a:t>여대회수운동</a:t>
            </a:r>
            <a:r>
              <a:rPr lang="en-US" altLang="ko-KR" sz="2000" dirty="0"/>
              <a:t>’</a:t>
            </a:r>
          </a:p>
          <a:p>
            <a:pPr algn="just"/>
            <a:r>
              <a:rPr lang="en-US" altLang="ko-KR" sz="2000" dirty="0"/>
              <a:t>1925. 5.30</a:t>
            </a:r>
            <a:r>
              <a:rPr lang="ko-KR" altLang="en-US" sz="2000" dirty="0"/>
              <a:t>운동</a:t>
            </a:r>
            <a:endParaRPr lang="en-US" altLang="ko-KR" sz="2000" dirty="0"/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반제반봉건의 민족통일 전선이 국민정부로 귀결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북벌에 환호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</a:t>
            </a:r>
            <a:endParaRPr lang="ko-KR" altLang="en-US" sz="2000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북벌전</a:t>
            </a:r>
            <a:r>
              <a:rPr lang="ko-KR" altLang="en-US" dirty="0"/>
              <a:t> 전국적 반제반봉건 운동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431705" y="1844824"/>
            <a:ext cx="6802187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홍콩선원파업과 운수노동자의 동조파업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한양제철소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탄광 노동자의 파업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1922.10.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개란탄광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&lt; 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영국 군함과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직예파의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무력 진압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1923. 2.7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대학살 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경한철도 노동자에 대한 무차별 사격과 체포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655840" y="3744309"/>
            <a:ext cx="5328592" cy="141957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상해 일본 방적공장의 쟁의 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일본관리가 조합지도자 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1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명 사살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10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여명 부상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조계당국이 가두 시위한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상해 학생을 체포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봉천군벌의 노동자 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8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명을 사살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영국군이 학생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백여명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체포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시위대에 발포</a:t>
            </a:r>
          </a:p>
        </p:txBody>
      </p:sp>
    </p:spTree>
    <p:extLst>
      <p:ext uri="{BB962C8B-B14F-4D97-AF65-F5344CB8AC3E}">
        <p14:creationId xmlns:p14="http://schemas.microsoft.com/office/powerpoint/2010/main" val="4154868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,  </a:t>
            </a:r>
            <a:r>
              <a:rPr lang="ko-KR" altLang="en-US" sz="2000" dirty="0"/>
              <a:t>상해 노동자의 무장봉기와 군벌 </a:t>
            </a:r>
            <a:r>
              <a:rPr lang="ko-KR" altLang="en-US" sz="2000" dirty="0" err="1"/>
              <a:t>손전방의</a:t>
            </a:r>
            <a:r>
              <a:rPr lang="ko-KR" altLang="en-US" sz="2000" dirty="0"/>
              <a:t> 무력진압</a:t>
            </a:r>
            <a:endParaRPr lang="en-US" altLang="ko-KR" sz="2000" dirty="0"/>
          </a:p>
          <a:p>
            <a:pPr algn="just">
              <a:buNone/>
            </a:pPr>
            <a:r>
              <a:rPr lang="en-US" altLang="ko-KR" sz="2000" dirty="0"/>
              <a:t>	3</a:t>
            </a:r>
            <a:r>
              <a:rPr lang="ko-KR" altLang="en-US" sz="2000" dirty="0"/>
              <a:t>월</a:t>
            </a:r>
            <a:r>
              <a:rPr lang="en-US" altLang="ko-KR" sz="2000" dirty="0"/>
              <a:t>,	  </a:t>
            </a:r>
            <a:r>
              <a:rPr lang="ko-KR" altLang="en-US" sz="2000" dirty="0"/>
              <a:t>국민혁명군의 북진에 </a:t>
            </a:r>
            <a:r>
              <a:rPr lang="ko-KR" altLang="en-US" sz="2000" dirty="0" err="1"/>
              <a:t>손전방의</a:t>
            </a:r>
            <a:r>
              <a:rPr lang="ko-KR" altLang="en-US" sz="2000" dirty="0"/>
              <a:t> 퇴각과 </a:t>
            </a:r>
            <a:r>
              <a:rPr lang="ko-KR" altLang="en-US" sz="2000" dirty="0" err="1"/>
              <a:t>총공회의</a:t>
            </a:r>
            <a:r>
              <a:rPr lang="ko-KR" altLang="en-US" sz="2000" dirty="0"/>
              <a:t> 총파업</a:t>
            </a:r>
            <a:endParaRPr lang="en-US" altLang="ko-KR" sz="2000" dirty="0"/>
          </a:p>
          <a:p>
            <a:pPr algn="just">
              <a:buNone/>
            </a:pPr>
            <a:r>
              <a:rPr lang="en-US" altLang="ko-KR" sz="2000" dirty="0"/>
              <a:t>		  </a:t>
            </a:r>
            <a:r>
              <a:rPr lang="ko-KR" altLang="en-US" sz="2000" dirty="0"/>
              <a:t>노동자들의 임시정부 성립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/>
              <a:t>4</a:t>
            </a:r>
            <a:r>
              <a:rPr lang="ko-KR" altLang="en-US" sz="2000" dirty="0"/>
              <a:t>월</a:t>
            </a:r>
            <a:r>
              <a:rPr lang="en-US" altLang="ko-KR" sz="2000" dirty="0"/>
              <a:t>,	  </a:t>
            </a:r>
            <a:r>
              <a:rPr lang="ko-KR" altLang="en-US" sz="2000" dirty="0">
                <a:latin typeface="HY견명조" pitchFamily="18" charset="-127"/>
                <a:ea typeface="HY견명조" pitchFamily="18" charset="-127"/>
              </a:rPr>
              <a:t>蔣</a:t>
            </a:r>
            <a:r>
              <a:rPr lang="ko-KR" altLang="en-US" sz="2000" dirty="0"/>
              <a:t>의 군대가 상해로 진입 </a:t>
            </a:r>
            <a:r>
              <a:rPr lang="en-US" altLang="ko-KR" sz="2000" dirty="0"/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열강의 항의와 압력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	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상해총상회의 재정지원약속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 		</a:t>
            </a:r>
          </a:p>
          <a:p>
            <a:pPr algn="just">
              <a:buNone/>
            </a:pPr>
            <a:r>
              <a:rPr lang="en-US" altLang="ko-KR" sz="2000" dirty="0"/>
              <a:t>		</a:t>
            </a: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4/12 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새벽에 </a:t>
            </a:r>
            <a:r>
              <a:rPr lang="ko-KR" altLang="en-US" sz="2000" dirty="0" err="1">
                <a:latin typeface="HY견고딕" pitchFamily="18" charset="-127"/>
                <a:ea typeface="HY견고딕" pitchFamily="18" charset="-127"/>
              </a:rPr>
              <a:t>청방의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 인도로 노동자 핵심간부 살해</a:t>
            </a: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		4/13 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항의 규탄집회와 </a:t>
            </a:r>
            <a:r>
              <a:rPr lang="ko-KR" altLang="en-US" sz="2000" dirty="0" err="1">
                <a:latin typeface="HY견고딕" pitchFamily="18" charset="-127"/>
                <a:ea typeface="HY견고딕" pitchFamily="18" charset="-127"/>
              </a:rPr>
              <a:t>청원단을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 향해 기관총 난사</a:t>
            </a: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HY견고딕" pitchFamily="18" charset="-127"/>
                <a:ea typeface="HY견고딕" pitchFamily="18" charset="-127"/>
              </a:rPr>
              <a:t>		4/18  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남경에 </a:t>
            </a:r>
            <a:r>
              <a:rPr lang="ko-KR" altLang="en-US" sz="2000" dirty="0" err="1">
                <a:latin typeface="HY견고딕" pitchFamily="18" charset="-127"/>
                <a:ea typeface="HY견고딕" pitchFamily="18" charset="-127"/>
              </a:rPr>
              <a:t>장개석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 국민당 정부 수립</a:t>
            </a:r>
            <a:endParaRPr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/>
              <a:t>12</a:t>
            </a:r>
            <a:r>
              <a:rPr lang="ko-KR" altLang="en-US" sz="2000" dirty="0"/>
              <a:t>월</a:t>
            </a:r>
            <a:r>
              <a:rPr lang="en-US" altLang="ko-KR" sz="2000" dirty="0"/>
              <a:t>,  </a:t>
            </a:r>
            <a:r>
              <a:rPr lang="ko-KR" altLang="en-US" sz="2000" dirty="0"/>
              <a:t>상해 재벌 송가의 </a:t>
            </a:r>
            <a:r>
              <a:rPr lang="en-US" altLang="ko-KR" sz="2000" dirty="0"/>
              <a:t>3</a:t>
            </a:r>
            <a:r>
              <a:rPr lang="ko-KR" altLang="en-US" sz="2000" dirty="0"/>
              <a:t>녀</a:t>
            </a:r>
            <a:r>
              <a:rPr lang="en-US" altLang="ko-KR" sz="2000" dirty="0"/>
              <a:t>(</a:t>
            </a:r>
            <a:r>
              <a:rPr lang="ko-KR" altLang="en-US" sz="2000" dirty="0"/>
              <a:t>송미령</a:t>
            </a:r>
            <a:r>
              <a:rPr lang="en-US" altLang="ko-KR" sz="2000" dirty="0"/>
              <a:t>)</a:t>
            </a:r>
            <a:r>
              <a:rPr lang="ko-KR" altLang="en-US" sz="2000" dirty="0"/>
              <a:t>와 결혼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# 1927. 4.12</a:t>
            </a:r>
            <a:r>
              <a:rPr lang="ko-KR" altLang="en-US" sz="4000" dirty="0"/>
              <a:t>정변</a:t>
            </a:r>
          </a:p>
        </p:txBody>
      </p:sp>
      <p:sp>
        <p:nvSpPr>
          <p:cNvPr id="9" name="폭발 1 8"/>
          <p:cNvSpPr/>
          <p:nvPr/>
        </p:nvSpPr>
        <p:spPr>
          <a:xfrm>
            <a:off x="6890480" y="3498693"/>
            <a:ext cx="3792328" cy="682948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1927. 4.12. </a:t>
            </a:r>
            <a:r>
              <a:rPr lang="ko-KR" altLang="en-US" dirty="0">
                <a:solidFill>
                  <a:schemeClr val="bg1"/>
                </a:solidFill>
              </a:rPr>
              <a:t>정변</a:t>
            </a:r>
          </a:p>
        </p:txBody>
      </p:sp>
      <p:sp>
        <p:nvSpPr>
          <p:cNvPr id="8" name="타원 7"/>
          <p:cNvSpPr/>
          <p:nvPr/>
        </p:nvSpPr>
        <p:spPr>
          <a:xfrm>
            <a:off x="7170948" y="4869160"/>
            <a:ext cx="3275856" cy="6320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 err="1">
                <a:solidFill>
                  <a:schemeClr val="bg1"/>
                </a:solidFill>
              </a:rPr>
              <a:t>차국공분리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fontAlgn="base">
              <a:buClr>
                <a:srgbClr val="F07F09"/>
              </a:buClr>
              <a:buNone/>
            </a:pPr>
            <a:r>
              <a:rPr lang="ko-KR" altLang="en-US" sz="2400" b="1" dirty="0" err="1"/>
              <a:t>송가수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찰리</a:t>
            </a:r>
            <a:r>
              <a:rPr lang="ko-KR" altLang="en-US" sz="2400" b="1" dirty="0"/>
              <a:t> 송</a:t>
            </a:r>
            <a:r>
              <a:rPr lang="en-US" altLang="ko-KR" sz="2400" b="1" dirty="0"/>
              <a:t>)</a:t>
            </a:r>
            <a:r>
              <a:rPr lang="ko-KR" altLang="en-US" sz="2400" dirty="0"/>
              <a:t>	</a:t>
            </a:r>
            <a:r>
              <a:rPr lang="en-US" altLang="ko-KR" sz="2400" b="1" dirty="0"/>
              <a:t>1863~1918, 56</a:t>
            </a:r>
            <a:endParaRPr lang="ko-KR" altLang="en-US" sz="2400" dirty="0"/>
          </a:p>
          <a:p>
            <a:pPr marL="109728" indent="0" fontAlgn="base">
              <a:buClr>
                <a:srgbClr val="F07F09"/>
              </a:buClr>
              <a:buNone/>
            </a:pPr>
            <a:endParaRPr lang="en-US" altLang="ko-KR" sz="2400" b="1" dirty="0">
              <a:solidFill>
                <a:srgbClr val="0070C0"/>
              </a:solidFill>
            </a:endParaRP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srgbClr val="0070C0"/>
                </a:solidFill>
              </a:rPr>
              <a:t>	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srgbClr val="0070C0"/>
                </a:solidFill>
              </a:rPr>
              <a:t>	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prstClr val="black"/>
                </a:solidFill>
              </a:rPr>
              <a:t>	</a:t>
            </a:r>
            <a:r>
              <a:rPr lang="ko-KR" altLang="en-US" sz="2400" b="1" dirty="0" err="1">
                <a:solidFill>
                  <a:prstClr val="black"/>
                </a:solidFill>
              </a:rPr>
              <a:t>송애령</a:t>
            </a:r>
            <a:r>
              <a:rPr lang="ko-KR" altLang="en-US" sz="2400" dirty="0">
                <a:solidFill>
                  <a:prstClr val="black"/>
                </a:solidFill>
              </a:rPr>
              <a:t>	</a:t>
            </a:r>
            <a:r>
              <a:rPr lang="en-US" altLang="ko-KR" sz="2400" b="1" dirty="0">
                <a:solidFill>
                  <a:prstClr val="black"/>
                </a:solidFill>
              </a:rPr>
              <a:t>1889~1973, 85</a:t>
            </a:r>
            <a:endParaRPr lang="ko-KR" altLang="en-US" sz="2400" dirty="0">
              <a:solidFill>
                <a:prstClr val="black"/>
              </a:solidFill>
            </a:endParaRP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prstClr val="black"/>
                </a:solidFill>
              </a:rPr>
              <a:t>	</a:t>
            </a: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prstClr val="black"/>
                </a:solidFill>
              </a:rPr>
              <a:t>	</a:t>
            </a:r>
            <a:r>
              <a:rPr lang="ko-KR" altLang="en-US" sz="2400" b="1" dirty="0" err="1">
                <a:solidFill>
                  <a:prstClr val="black"/>
                </a:solidFill>
              </a:rPr>
              <a:t>송경령</a:t>
            </a:r>
            <a:r>
              <a:rPr lang="ko-KR" altLang="en-US" sz="2400" dirty="0">
                <a:solidFill>
                  <a:prstClr val="black"/>
                </a:solidFill>
              </a:rPr>
              <a:t>	</a:t>
            </a:r>
            <a:r>
              <a:rPr lang="en-US" altLang="ko-KR" sz="2400" b="1" dirty="0">
                <a:solidFill>
                  <a:prstClr val="black"/>
                </a:solidFill>
              </a:rPr>
              <a:t>1893~1981, 89</a:t>
            </a:r>
            <a:endParaRPr lang="ko-KR" altLang="en-US" sz="2400" dirty="0">
              <a:solidFill>
                <a:prstClr val="black"/>
              </a:solidFill>
            </a:endParaRP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prstClr val="black"/>
                </a:solidFill>
              </a:rPr>
              <a:t>	</a:t>
            </a:r>
          </a:p>
          <a:p>
            <a:pPr marL="109728" indent="0" fontAlgn="base">
              <a:buClr>
                <a:srgbClr val="F07F09"/>
              </a:buClr>
              <a:buNone/>
            </a:pPr>
            <a:r>
              <a:rPr lang="en-US" altLang="ko-KR" sz="2400" b="1" dirty="0">
                <a:solidFill>
                  <a:prstClr val="black"/>
                </a:solidFill>
              </a:rPr>
              <a:t>	</a:t>
            </a:r>
            <a:r>
              <a:rPr lang="ko-KR" altLang="en-US" sz="2400" b="1" dirty="0">
                <a:solidFill>
                  <a:prstClr val="black"/>
                </a:solidFill>
              </a:rPr>
              <a:t>송미령</a:t>
            </a:r>
            <a:r>
              <a:rPr lang="ko-KR" altLang="en-US" sz="2400" dirty="0">
                <a:solidFill>
                  <a:prstClr val="black"/>
                </a:solidFill>
              </a:rPr>
              <a:t>	</a:t>
            </a:r>
            <a:r>
              <a:rPr lang="en-US" altLang="ko-KR" sz="2400" b="1" dirty="0">
                <a:solidFill>
                  <a:prstClr val="black"/>
                </a:solidFill>
              </a:rPr>
              <a:t>1897~2003, 107</a:t>
            </a:r>
            <a:endParaRPr lang="ko-KR" altLang="en-US" sz="2400" dirty="0">
              <a:solidFill>
                <a:prstClr val="black"/>
              </a:solidFill>
            </a:endParaRP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장개석의</a:t>
            </a:r>
            <a:r>
              <a:rPr lang="ko-KR" altLang="en-US" dirty="0"/>
              <a:t> 조력자  송미령</a:t>
            </a:r>
            <a:r>
              <a:rPr lang="en-US" altLang="ko-KR" dirty="0"/>
              <a:t>,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宋家皇朝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27648" y="1968964"/>
            <a:ext cx="5688632" cy="5040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fontAlgn="base">
              <a:spcBef>
                <a:spcPts val="400"/>
              </a:spcBef>
              <a:buClr>
                <a:srgbClr val="F07F09"/>
              </a:buClr>
              <a:buSzPct val="68000"/>
            </a:pPr>
            <a:r>
              <a:rPr lang="ko-KR" altLang="en-US" sz="2700" b="1" dirty="0" err="1">
                <a:solidFill>
                  <a:srgbClr val="0070C0"/>
                </a:solidFill>
              </a:rPr>
              <a:t>손문</a:t>
            </a:r>
            <a:r>
              <a:rPr lang="ko-KR" altLang="en-US" sz="2700" dirty="0">
                <a:solidFill>
                  <a:prstClr val="black"/>
                </a:solidFill>
              </a:rPr>
              <a:t>	</a:t>
            </a:r>
            <a:r>
              <a:rPr lang="en-US" altLang="ko-KR" sz="2700" dirty="0">
                <a:solidFill>
                  <a:prstClr val="black"/>
                </a:solidFill>
              </a:rPr>
              <a:t>	</a:t>
            </a:r>
            <a:r>
              <a:rPr lang="en-US" altLang="ko-KR" sz="2700" b="1" dirty="0">
                <a:solidFill>
                  <a:prstClr val="black"/>
                </a:solidFill>
              </a:rPr>
              <a:t>1866~1925, 60</a:t>
            </a:r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27648" y="2609076"/>
            <a:ext cx="5688632" cy="5158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fontAlgn="base">
              <a:buClr>
                <a:srgbClr val="F07F09"/>
              </a:buClr>
            </a:pPr>
            <a:r>
              <a:rPr lang="ko-KR" altLang="en-US" sz="2700" b="1" dirty="0" err="1">
                <a:solidFill>
                  <a:srgbClr val="0070C0"/>
                </a:solidFill>
              </a:rPr>
              <a:t>장개석</a:t>
            </a:r>
            <a:r>
              <a:rPr lang="ko-KR" altLang="en-US" sz="2700" dirty="0">
                <a:solidFill>
                  <a:prstClr val="black"/>
                </a:solidFill>
              </a:rPr>
              <a:t>	</a:t>
            </a:r>
            <a:r>
              <a:rPr lang="en-US" altLang="ko-KR" sz="2700" b="1" dirty="0">
                <a:solidFill>
                  <a:prstClr val="black"/>
                </a:solidFill>
              </a:rPr>
              <a:t>1887~1975, 89</a:t>
            </a:r>
            <a:endParaRPr lang="ko-KR" altLang="en-US" sz="27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60535" y="3188600"/>
            <a:ext cx="2815578" cy="49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공상희</a:t>
            </a:r>
            <a:r>
              <a:rPr lang="ko-KR" altLang="en-US" sz="1600" dirty="0"/>
              <a:t>  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sz="1600" dirty="0">
                <a:latin typeface="양재깨비체B" pitchFamily="18" charset="-127"/>
                <a:ea typeface="양재깨비체B" pitchFamily="18" charset="-127"/>
              </a:rPr>
              <a:t>은행재벌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)</a:t>
            </a:r>
            <a:endParaRPr lang="en-US" altLang="ko-KR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7446169" y="3936010"/>
            <a:ext cx="28299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손문</a:t>
            </a:r>
            <a:r>
              <a:rPr lang="ko-KR" altLang="en-US" sz="1600" dirty="0"/>
              <a:t>  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sz="1600" dirty="0">
                <a:latin typeface="양재깨비체B" pitchFamily="18" charset="-127"/>
                <a:ea typeface="양재깨비체B" pitchFamily="18" charset="-127"/>
              </a:rPr>
              <a:t>중국의 국부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)</a:t>
            </a:r>
            <a:endParaRPr lang="en-US" altLang="ko-KR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7460535" y="4621843"/>
            <a:ext cx="281557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장개석</a:t>
            </a:r>
            <a:r>
              <a:rPr lang="ko-KR" altLang="en-US" sz="1600" dirty="0"/>
              <a:t>  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sz="1600" dirty="0">
                <a:latin typeface="양재깨비체B" pitchFamily="18" charset="-127"/>
                <a:ea typeface="양재깨비체B" pitchFamily="18" charset="-127"/>
              </a:rPr>
              <a:t>최고 권력자</a:t>
            </a:r>
            <a:r>
              <a:rPr lang="en-US" altLang="ko-KR" sz="1600" dirty="0">
                <a:latin typeface="양재깨비체B" pitchFamily="18" charset="-127"/>
                <a:ea typeface="양재깨비체B" pitchFamily="18" charset="-127"/>
              </a:rPr>
              <a:t>)</a:t>
            </a:r>
            <a:endParaRPr lang="en-US" altLang="ko-KR" sz="16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524000" y="5857610"/>
            <a:ext cx="8490854" cy="99232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</a:rPr>
              <a:t>송자문</a:t>
            </a:r>
            <a:r>
              <a:rPr lang="ko-KR" altLang="en-US" b="1" dirty="0">
                <a:solidFill>
                  <a:schemeClr val="tx1"/>
                </a:solidFill>
              </a:rPr>
              <a:t>   </a:t>
            </a:r>
            <a:r>
              <a:rPr lang="en-US" altLang="ko-KR" dirty="0">
                <a:solidFill>
                  <a:schemeClr val="tx1"/>
                </a:solidFill>
              </a:rPr>
              <a:t>1924 </a:t>
            </a:r>
            <a:r>
              <a:rPr lang="ko-KR" altLang="en-US" dirty="0">
                <a:solidFill>
                  <a:schemeClr val="tx1"/>
                </a:solidFill>
              </a:rPr>
              <a:t>광주 중앙은행 총재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	     </a:t>
            </a:r>
            <a:r>
              <a:rPr lang="ko-KR" altLang="en-US" dirty="0">
                <a:solidFill>
                  <a:schemeClr val="tx1"/>
                </a:solidFill>
              </a:rPr>
              <a:t>국민정부 재정부장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미국 공사를 만나 중국이 관세를 스스로 결정하는데 동의하는 조약을 체결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!</a:t>
            </a:r>
            <a:endParaRPr lang="ko-KR" altLang="en-US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89308" y="5264828"/>
            <a:ext cx="4952118" cy="87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1949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년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(53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  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장개석을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따라 대만으로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1975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년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(79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  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장개석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사후 미국으로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spcBef>
                <a:spcPts val="400"/>
              </a:spcBef>
              <a:buClr>
                <a:srgbClr val="E49458"/>
              </a:buClr>
              <a:buSzPct val="68000"/>
            </a:pP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2003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년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(107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  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사망</a:t>
            </a:r>
          </a:p>
        </p:txBody>
      </p:sp>
    </p:spTree>
    <p:extLst>
      <p:ext uri="{BB962C8B-B14F-4D97-AF65-F5344CB8AC3E}">
        <p14:creationId xmlns:p14="http://schemas.microsoft.com/office/powerpoint/2010/main" val="2302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29" grpId="0" animBg="1"/>
      <p:bldP spid="31" grpId="0" animBg="1"/>
      <p:bldP spid="33" grpId="0" animBg="1"/>
      <p:bldP spid="37" grpId="0" animBg="1"/>
      <p:bldP spid="18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군사정리안</a:t>
            </a:r>
            <a:r>
              <a:rPr lang="ko-KR" altLang="en-US" sz="1800" dirty="0"/>
              <a:t>軍事整理案</a:t>
            </a:r>
            <a:endParaRPr lang="en-US" altLang="ko-KR" sz="18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 err="1"/>
              <a:t>장개석의</a:t>
            </a:r>
            <a:r>
              <a:rPr lang="ko-KR" altLang="en-US" sz="2000" dirty="0"/>
              <a:t> 훈정통치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관세자주권 회복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민족매판자본가에게 공포정치</a:t>
            </a:r>
            <a:r>
              <a:rPr lang="en-US" altLang="ko-KR" sz="2000" dirty="0"/>
              <a:t>(</a:t>
            </a:r>
            <a:r>
              <a:rPr lang="ko-KR" altLang="en-US" sz="2000" dirty="0"/>
              <a:t>재원확보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대국민정책</a:t>
            </a:r>
            <a:r>
              <a:rPr lang="en-US" altLang="ko-KR" sz="2000" dirty="0"/>
              <a:t>(</a:t>
            </a:r>
            <a:r>
              <a:rPr lang="ko-KR" altLang="en-US" sz="2000" dirty="0"/>
              <a:t>신생활운동</a:t>
            </a:r>
            <a:r>
              <a:rPr lang="en-US" altLang="ko-KR" sz="2000" dirty="0"/>
              <a:t>)</a:t>
            </a:r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일본과 공산당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/>
              <a:t>남경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sz="3200" dirty="0"/>
              <a:t>(1928~1937)</a:t>
            </a:r>
            <a:endParaRPr lang="ko-KR" altLang="en-US" sz="3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83632" y="1268760"/>
            <a:ext cx="7776864" cy="144502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1928</a:t>
            </a:r>
            <a:r>
              <a:rPr lang="ko-KR" altLang="en-US" sz="2000" dirty="0">
                <a:solidFill>
                  <a:schemeClr val="tx1"/>
                </a:solidFill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</a:rPr>
              <a:t>	1</a:t>
            </a:r>
            <a:r>
              <a:rPr lang="ko-KR" altLang="en-US" sz="2000" dirty="0">
                <a:solidFill>
                  <a:schemeClr val="tx1"/>
                </a:solidFill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국민혁명군 총사령관에 복직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	4</a:t>
            </a:r>
            <a:r>
              <a:rPr lang="ko-KR" altLang="en-US" sz="2000" dirty="0">
                <a:solidFill>
                  <a:schemeClr val="tx1"/>
                </a:solidFill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북벌재개 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북중국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군벌이 북벌에 합류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군벌연합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	6</a:t>
            </a:r>
            <a:r>
              <a:rPr lang="ko-KR" altLang="en-US" sz="2000" dirty="0">
                <a:solidFill>
                  <a:schemeClr val="tx1"/>
                </a:solidFill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군정 종식을 선언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          10</a:t>
            </a:r>
            <a:r>
              <a:rPr lang="ko-KR" altLang="en-US" sz="2000" dirty="0">
                <a:solidFill>
                  <a:schemeClr val="tx1"/>
                </a:solidFill>
              </a:rPr>
              <a:t>월 </a:t>
            </a:r>
            <a:r>
              <a:rPr lang="en-US" altLang="ko-KR" sz="2000" dirty="0">
                <a:solidFill>
                  <a:schemeClr val="tx1"/>
                </a:solidFill>
              </a:rPr>
              <a:t>10</a:t>
            </a:r>
            <a:r>
              <a:rPr lang="ko-KR" altLang="en-US" sz="2000" dirty="0">
                <a:solidFill>
                  <a:schemeClr val="tx1"/>
                </a:solidFill>
              </a:rPr>
              <a:t>일  남경국민정부 주석에 취임</a:t>
            </a:r>
          </a:p>
        </p:txBody>
      </p:sp>
    </p:spTree>
    <p:extLst>
      <p:ext uri="{BB962C8B-B14F-4D97-AF65-F5344CB8AC3E}">
        <p14:creationId xmlns:p14="http://schemas.microsoft.com/office/powerpoint/2010/main" val="7907481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군사정리안</a:t>
            </a:r>
            <a:r>
              <a:rPr lang="ko-KR" altLang="en-US" sz="2000" dirty="0" err="1"/>
              <a:t>軍事整理案</a:t>
            </a:r>
            <a:endParaRPr lang="en-US" altLang="ko-KR" sz="20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장개석의</a:t>
            </a:r>
            <a:r>
              <a:rPr lang="ko-KR" altLang="en-US" sz="2400" dirty="0"/>
              <a:t> 훈정통치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관세자주권 회복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민족매판자본가에게 공포정치</a:t>
            </a:r>
            <a:r>
              <a:rPr lang="en-US" altLang="ko-KR" sz="2400" dirty="0"/>
              <a:t>(</a:t>
            </a:r>
            <a:r>
              <a:rPr lang="ko-KR" altLang="en-US" sz="2400" dirty="0"/>
              <a:t>재원확보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대국민정책</a:t>
            </a:r>
            <a:r>
              <a:rPr lang="en-US" altLang="ko-KR" sz="2400" dirty="0"/>
              <a:t>(</a:t>
            </a:r>
            <a:r>
              <a:rPr lang="ko-KR" altLang="en-US" sz="2400" dirty="0"/>
              <a:t>신생활운동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일본과 공산당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/>
              <a:t>남경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sz="3200" dirty="0"/>
              <a:t>(1928~1937)</a:t>
            </a:r>
            <a:endParaRPr lang="ko-KR" altLang="en-US" sz="3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1200" y="1916832"/>
            <a:ext cx="7931224" cy="381642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지방 군벌의</a:t>
            </a:r>
            <a:r>
              <a:rPr lang="en-US" altLang="ko-KR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군사와 군비를 감축하여 그 세력을 약화시키고 </a:t>
            </a:r>
            <a:endParaRPr lang="en-US" altLang="ko-KR" sz="20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장의 권력을 강화하고자 하는 의도</a:t>
            </a:r>
            <a:endParaRPr lang="en-US" altLang="ko-KR" sz="20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algn="just"/>
            <a:endParaRPr lang="en-US" altLang="ko-KR" sz="20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결과</a:t>
            </a:r>
            <a:r>
              <a:rPr lang="en-US" altLang="ko-KR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</a:t>
            </a:r>
          </a:p>
          <a:p>
            <a:pPr marL="859536" lvl="2" indent="-228600">
              <a:spcBef>
                <a:spcPts val="350"/>
              </a:spcBef>
              <a:buClr>
                <a:srgbClr val="9F2936"/>
              </a:buClr>
              <a:buSzPct val="100000"/>
              <a:buFont typeface="Wingdings 2"/>
              <a:buChar char=""/>
            </a:pPr>
            <a:r>
              <a:rPr lang="en-US" altLang="ko-KR" sz="2000" dirty="0">
                <a:solidFill>
                  <a:prstClr val="black"/>
                </a:solidFill>
              </a:rPr>
              <a:t>1929,  </a:t>
            </a:r>
            <a:r>
              <a:rPr lang="ko-KR" altLang="en-US" sz="2000" dirty="0" err="1">
                <a:solidFill>
                  <a:prstClr val="black"/>
                </a:solidFill>
              </a:rPr>
              <a:t>광서파의</a:t>
            </a:r>
            <a:r>
              <a:rPr lang="ko-KR" altLang="en-US" sz="2000" dirty="0">
                <a:solidFill>
                  <a:prstClr val="black"/>
                </a:solidFill>
              </a:rPr>
              <a:t> 반란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859536" lvl="2" indent="-228600">
              <a:spcBef>
                <a:spcPts val="350"/>
              </a:spcBef>
              <a:buClr>
                <a:srgbClr val="9F2936"/>
              </a:buClr>
              <a:buSzPct val="100000"/>
              <a:buFont typeface="Wingdings 2"/>
              <a:buChar char=""/>
            </a:pPr>
            <a:r>
              <a:rPr lang="en-US" altLang="ko-KR" sz="2000" dirty="0">
                <a:solidFill>
                  <a:prstClr val="black"/>
                </a:solidFill>
              </a:rPr>
              <a:t>1930,  5~10</a:t>
            </a:r>
            <a:r>
              <a:rPr lang="ko-KR" altLang="en-US" sz="2000" dirty="0">
                <a:solidFill>
                  <a:prstClr val="black"/>
                </a:solidFill>
              </a:rPr>
              <a:t>월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중원대전</a:t>
            </a:r>
            <a:r>
              <a:rPr lang="en-US" altLang="ko-KR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남북대전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630936" lvl="2">
              <a:spcBef>
                <a:spcPts val="350"/>
              </a:spcBef>
              <a:buClr>
                <a:srgbClr val="9F2936"/>
              </a:buClr>
              <a:buSzPct val="100000"/>
            </a:pPr>
            <a:r>
              <a:rPr lang="en-US" altLang="ko-KR" sz="2000" dirty="0">
                <a:solidFill>
                  <a:prstClr val="black"/>
                </a:solidFill>
              </a:rPr>
              <a:t>	      	9</a:t>
            </a:r>
            <a:r>
              <a:rPr lang="ko-KR" altLang="en-US" sz="2000" dirty="0">
                <a:solidFill>
                  <a:prstClr val="black"/>
                </a:solidFill>
              </a:rPr>
              <a:t>월 </a:t>
            </a:r>
            <a:r>
              <a:rPr lang="ko-KR" altLang="en-US" sz="2000" dirty="0" err="1">
                <a:solidFill>
                  <a:prstClr val="black"/>
                </a:solidFill>
              </a:rPr>
              <a:t>장학량의</a:t>
            </a:r>
            <a:r>
              <a:rPr lang="ko-KR" altLang="en-US" sz="2000" dirty="0">
                <a:solidFill>
                  <a:prstClr val="black"/>
                </a:solidFill>
              </a:rPr>
              <a:t> 지지로 </a:t>
            </a:r>
            <a:r>
              <a:rPr lang="ko-KR" altLang="en-US" sz="2000" dirty="0">
                <a:solidFill>
                  <a:prstClr val="black"/>
                </a:solidFill>
                <a:latin typeface="HY견명조" pitchFamily="18" charset="-127"/>
                <a:ea typeface="HY견명조" pitchFamily="18" charset="-127"/>
              </a:rPr>
              <a:t>蔣의</a:t>
            </a:r>
            <a:r>
              <a:rPr lang="ko-KR" altLang="en-US" sz="2000" dirty="0">
                <a:solidFill>
                  <a:prstClr val="black"/>
                </a:solidFill>
              </a:rPr>
              <a:t> 승리 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군소군벌연합군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군사정리안</a:t>
            </a:r>
            <a:r>
              <a:rPr lang="ko-KR" altLang="en-US" sz="2000" dirty="0" err="1"/>
              <a:t>軍事整理案</a:t>
            </a:r>
            <a:endParaRPr lang="en-US" altLang="ko-KR" sz="20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장개석의</a:t>
            </a:r>
            <a:r>
              <a:rPr lang="ko-KR" altLang="en-US" sz="2400" dirty="0"/>
              <a:t> </a:t>
            </a:r>
            <a:r>
              <a:rPr lang="ko-KR" altLang="en-US" sz="2400" b="1" dirty="0"/>
              <a:t>훈정통치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ko-KR" altLang="en-US" sz="2400" dirty="0"/>
              <a:t>관세자주권 회복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민족매판자본가에게 공포정치</a:t>
            </a:r>
            <a:r>
              <a:rPr lang="en-US" altLang="ko-KR" sz="2400" dirty="0"/>
              <a:t>(</a:t>
            </a:r>
            <a:r>
              <a:rPr lang="ko-KR" altLang="en-US" sz="2400" dirty="0"/>
              <a:t>재원확보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대국민정책</a:t>
            </a:r>
            <a:r>
              <a:rPr lang="en-US" altLang="ko-KR" sz="2400" dirty="0"/>
              <a:t>(</a:t>
            </a:r>
            <a:r>
              <a:rPr lang="ko-KR" altLang="en-US" sz="2400" dirty="0"/>
              <a:t>신생활운동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일본과 공산당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/>
              <a:t>남경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sz="3200" dirty="0"/>
              <a:t>(1928~1937)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2207568" y="2481180"/>
            <a:ext cx="8229600" cy="4392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b="1" dirty="0" err="1"/>
              <a:t>손문이</a:t>
            </a:r>
            <a:r>
              <a:rPr lang="ko-KR" altLang="en-US" sz="2000" b="1" dirty="0"/>
              <a:t> 기초한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단계 통치 방식 </a:t>
            </a:r>
            <a:r>
              <a:rPr lang="en-US" altLang="ko-KR" sz="2000" b="1" dirty="0"/>
              <a:t>(</a:t>
            </a:r>
            <a:r>
              <a:rPr lang="ko-KR" altLang="en-US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군정 </a:t>
            </a:r>
            <a:r>
              <a:rPr lang="en-US" altLang="ko-KR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&gt; </a:t>
            </a:r>
            <a:r>
              <a:rPr lang="ko-KR" altLang="en-US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훈정 </a:t>
            </a:r>
            <a:r>
              <a:rPr lang="en-US" altLang="ko-KR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&gt; </a:t>
            </a:r>
            <a:r>
              <a:rPr lang="ko-KR" altLang="en-US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헌정</a:t>
            </a:r>
            <a:r>
              <a:rPr lang="en-US" altLang="ko-KR" sz="2000" b="1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)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just">
              <a:buNone/>
            </a:pP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군정</a:t>
            </a:r>
            <a:r>
              <a:rPr lang="ko-KR" altLang="en-US" dirty="0"/>
              <a:t> </a:t>
            </a:r>
            <a:r>
              <a:rPr lang="en-US" altLang="ko-KR" dirty="0"/>
              <a:t>: 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혁명의 시기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훈정</a:t>
            </a:r>
            <a:r>
              <a:rPr lang="ko-KR" altLang="en-US" dirty="0"/>
              <a:t> </a:t>
            </a:r>
            <a:r>
              <a:rPr lang="en-US" altLang="ko-KR" dirty="0"/>
              <a:t>: 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반혁명의 위험이 없어지면 훈정으로 이행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   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지방의회로부터 점차 상위 의회를 정비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이 과정에서 인민의 정치의식을 訓導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훈정의 민주화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>
              <a:buNone/>
            </a:pP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헌정</a:t>
            </a:r>
            <a:r>
              <a:rPr lang="ko-KR" altLang="en-US" dirty="0"/>
              <a:t> </a:t>
            </a:r>
            <a:r>
              <a:rPr lang="en-US" altLang="ko-KR" dirty="0"/>
              <a:t>: 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훈정의 민주화가 성공하면 전국 국민대회를 열어 헌법을 정하고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그에 따라 총선거를 실시하여 헌정에 돌입 </a:t>
            </a:r>
          </a:p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03912" y="3284984"/>
            <a:ext cx="4824536" cy="7920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b="1"/>
              <a:t>군정</a:t>
            </a:r>
            <a:r>
              <a:rPr lang="en-US" altLang="ko-KR" b="1"/>
              <a:t>/</a:t>
            </a:r>
            <a:r>
              <a:rPr lang="ko-KR" altLang="en-US" b="1"/>
              <a:t>훈정단계에는 혁명당 독재체제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837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은나라 말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周族의</a:t>
            </a:r>
            <a:r>
              <a:rPr lang="ko-KR" altLang="en-US" sz="2400" dirty="0"/>
              <a:t> 통치자</a:t>
            </a:r>
            <a:r>
              <a:rPr lang="en-US" altLang="ko-KR" sz="2400" dirty="0"/>
              <a:t>(50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이름 昌</a:t>
            </a:r>
            <a:r>
              <a:rPr lang="en-US" altLang="ko-KR" sz="2400" dirty="0"/>
              <a:t>, </a:t>
            </a:r>
            <a:r>
              <a:rPr lang="ko-KR" altLang="en-US" sz="2400" dirty="0"/>
              <a:t>작위 </a:t>
            </a:r>
            <a:r>
              <a:rPr lang="ko-KR" altLang="en-US" sz="2400" dirty="0" err="1"/>
              <a:t>西伯</a:t>
            </a:r>
            <a:endParaRPr lang="en-US" altLang="ko-KR" sz="2400" dirty="0"/>
          </a:p>
          <a:p>
            <a:endParaRPr lang="en-US" altLang="ko-KR" sz="2400" dirty="0"/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ko-KR" altLang="en-US" dirty="0" err="1"/>
              <a:t>후직</a:t>
            </a:r>
            <a:r>
              <a:rPr lang="ko-KR" altLang="en-US" dirty="0"/>
              <a:t> </a:t>
            </a:r>
            <a:r>
              <a:rPr lang="en-US" altLang="ko-KR" dirty="0"/>
              <a:t>---- </a:t>
            </a:r>
            <a:r>
              <a:rPr lang="ko-KR" altLang="en-US" dirty="0" err="1"/>
              <a:t>고공단보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계력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b="1" dirty="0" err="1"/>
              <a:t>서백</a:t>
            </a:r>
            <a:r>
              <a:rPr lang="en-US" altLang="ko-KR" dirty="0"/>
              <a:t>(</a:t>
            </a:r>
            <a:r>
              <a:rPr lang="ko-KR" altLang="en-US" dirty="0"/>
              <a:t>창</a:t>
            </a:r>
            <a:r>
              <a:rPr lang="en-US" altLang="ko-KR" dirty="0"/>
              <a:t>)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 </a:t>
            </a:r>
          </a:p>
          <a:p>
            <a:pPr marL="630936" lvl="3" indent="0">
              <a:spcBef>
                <a:spcPts val="400"/>
              </a:spcBef>
              <a:buSzPct val="68000"/>
              <a:buNone/>
            </a:pP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‘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후직과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공류의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사업을 따르고</a:t>
            </a: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,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고공단보와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공계의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법도를 본받아</a:t>
            </a: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..’</a:t>
            </a:r>
          </a:p>
          <a:p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 </a:t>
            </a:r>
            <a:r>
              <a:rPr lang="ko-KR" altLang="en-US" dirty="0" err="1"/>
              <a:t>문왕</a:t>
            </a:r>
            <a:r>
              <a:rPr lang="ko-KR" altLang="en-US" dirty="0"/>
              <a:t> 창</a:t>
            </a:r>
            <a:r>
              <a:rPr lang="en-US" altLang="ko-KR" dirty="0"/>
              <a:t>(</a:t>
            </a:r>
            <a:r>
              <a:rPr lang="ko-KR" altLang="en-US" dirty="0"/>
              <a:t>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51584" y="4293096"/>
            <a:ext cx="5904656" cy="2304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lvl="1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은과의 관계 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65760" lvl="1" indent="-256032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제후와의 관계 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우虞와 예芮의 경계 분쟁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65760" lvl="1" indent="-256032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영토 확장과 동방정책 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풍읍으로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천도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365760" lvl="1" indent="-256032">
              <a:spcBef>
                <a:spcPts val="400"/>
              </a:spcBef>
              <a:buClr>
                <a:srgbClr val="2DA2BF"/>
              </a:buClr>
              <a:buSzPct val="68000"/>
            </a:pP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태공망여상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강태공</a:t>
            </a:r>
            <a:r>
              <a:rPr lang="en-US" altLang="ko-KR" sz="20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87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노나라 </a:t>
            </a:r>
            <a:r>
              <a:rPr lang="ko-KR" altLang="en-US" sz="2400" dirty="0" err="1"/>
              <a:t>추읍</a:t>
            </a:r>
            <a:r>
              <a:rPr lang="en-US" altLang="ko-KR" sz="2400" dirty="0"/>
              <a:t>(</a:t>
            </a:r>
            <a:r>
              <a:rPr lang="ko-KR" altLang="en-US" sz="2400" dirty="0"/>
              <a:t>산동 </a:t>
            </a:r>
            <a:r>
              <a:rPr lang="ko-KR" altLang="en-US" sz="2400" dirty="0" err="1"/>
              <a:t>곡부</a:t>
            </a:r>
            <a:r>
              <a:rPr lang="en-US" altLang="ko-KR" sz="2400" dirty="0"/>
              <a:t>)</a:t>
            </a:r>
            <a:r>
              <a:rPr lang="ko-KR" altLang="en-US" sz="2400" dirty="0"/>
              <a:t> 출생</a:t>
            </a:r>
            <a:endParaRPr lang="en-US" altLang="ko-KR" sz="2400" dirty="0"/>
          </a:p>
          <a:p>
            <a:pPr marL="109728" indent="0">
              <a:buNone/>
            </a:pPr>
            <a:r>
              <a:rPr lang="ko-KR" altLang="en-US" sz="2400" dirty="0"/>
              <a:t>   아버지 </a:t>
            </a:r>
            <a:r>
              <a:rPr lang="ko-KR" altLang="en-US" sz="2400" dirty="0" err="1"/>
              <a:t>숙량흘</a:t>
            </a:r>
            <a:r>
              <a:rPr lang="en-US" altLang="ko-KR" sz="2400" dirty="0"/>
              <a:t>(</a:t>
            </a:r>
            <a:r>
              <a:rPr lang="ko-KR" altLang="en-US" sz="2400" dirty="0"/>
              <a:t>宋人</a:t>
            </a:r>
            <a:r>
              <a:rPr lang="en-US" altLang="ko-KR" sz="2400" dirty="0"/>
              <a:t>)</a:t>
            </a:r>
            <a:r>
              <a:rPr lang="ko-KR" altLang="en-US" sz="2400" dirty="0"/>
              <a:t>과 어머니 顔氏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안징재</a:t>
            </a:r>
            <a:r>
              <a:rPr lang="en-US" altLang="ko-KR" sz="2400" dirty="0"/>
              <a:t>)</a:t>
            </a: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바탕"/>
              </a:rPr>
              <a:t>	  		</a:t>
            </a:r>
            <a:r>
              <a:rPr lang="zh-TW" altLang="en-US" sz="2400" kern="0" dirty="0">
                <a:solidFill>
                  <a:srgbClr val="000000"/>
                </a:solidFill>
                <a:latin typeface="HY궁서" pitchFamily="18" charset="-127"/>
                <a:ea typeface="바탕"/>
              </a:rPr>
              <a:t>紇與顔氏女野合而生孔子 </a:t>
            </a:r>
            <a:endParaRPr lang="en-US" altLang="zh-TW" sz="2400" kern="0" dirty="0">
              <a:solidFill>
                <a:srgbClr val="000000"/>
              </a:solidFill>
              <a:latin typeface="HY궁서" pitchFamily="18" charset="-127"/>
              <a:ea typeface="HY궁서" pitchFamily="18" charset="-127"/>
            </a:endParaRPr>
          </a:p>
          <a:p>
            <a:pPr marL="0" indent="0" algn="just" fontAlgn="base">
              <a:spcBef>
                <a:spcPts val="0"/>
              </a:spcBef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HY궁서" pitchFamily="18" charset="-127"/>
                <a:ea typeface="HY궁서" pitchFamily="18" charset="-127"/>
              </a:rPr>
              <a:t>			</a:t>
            </a:r>
            <a:r>
              <a:rPr lang="zh-TW" altLang="en-US" sz="2400" kern="0" dirty="0">
                <a:solidFill>
                  <a:srgbClr val="000000"/>
                </a:solidFill>
                <a:latin typeface="HY궁서" pitchFamily="18" charset="-127"/>
                <a:ea typeface="바탕"/>
              </a:rPr>
              <a:t>禱於尼丘得孔子</a:t>
            </a:r>
            <a:endParaRPr lang="zh-TW" altLang="en-US" sz="2400" kern="0" dirty="0">
              <a:solidFill>
                <a:srgbClr val="000000"/>
              </a:solidFill>
              <a:latin typeface="HY궁서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이름은 구(丘)</a:t>
            </a:r>
            <a:r>
              <a:rPr lang="en-US" altLang="ko-KR" sz="2400" dirty="0"/>
              <a:t>, </a:t>
            </a:r>
            <a:r>
              <a:rPr lang="ko-KR" altLang="en-US" sz="2400" dirty="0"/>
              <a:t>자는 </a:t>
            </a:r>
            <a:r>
              <a:rPr lang="ko-KR" altLang="en-US" sz="2400" dirty="0" err="1"/>
              <a:t>중니</a:t>
            </a:r>
            <a:r>
              <a:rPr lang="ko-KR" altLang="en-US" sz="2400" dirty="0"/>
              <a:t>(</a:t>
            </a:r>
            <a:r>
              <a:rPr lang="ko-KR" altLang="en-US" sz="2400" dirty="0" err="1"/>
              <a:t>仲尼</a:t>
            </a:r>
            <a:r>
              <a:rPr lang="ko-KR" altLang="en-US" sz="2400" dirty="0"/>
              <a:t>)</a:t>
            </a:r>
            <a:endParaRPr lang="en-US" altLang="ko-KR" sz="2400" dirty="0"/>
          </a:p>
          <a:p>
            <a:pPr marL="109728" indent="0">
              <a:buNone/>
            </a:pPr>
            <a:r>
              <a:rPr lang="ko-KR" altLang="en-US" sz="2400" dirty="0"/>
              <a:t>   가난한 </a:t>
            </a:r>
            <a:r>
              <a:rPr lang="ko-KR" altLang="en-US" sz="2400" dirty="0" err="1"/>
              <a:t>어린시절</a:t>
            </a:r>
            <a:endParaRPr lang="en-US" altLang="ko-KR" sz="2400" dirty="0"/>
          </a:p>
          <a:p>
            <a:pPr marL="109728" indent="0">
              <a:buNone/>
            </a:pPr>
            <a:r>
              <a:rPr lang="ko-KR" altLang="en-US" sz="2400" dirty="0"/>
              <a:t>   어려서 제사 지내는 놀이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곡부의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종묘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주공묘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공자孔子의 가계와 출생</a:t>
            </a:r>
          </a:p>
        </p:txBody>
      </p:sp>
    </p:spTree>
    <p:extLst>
      <p:ext uri="{BB962C8B-B14F-4D97-AF65-F5344CB8AC3E}">
        <p14:creationId xmlns:p14="http://schemas.microsoft.com/office/powerpoint/2010/main" val="36111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국민정부 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5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개부서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>
                <a:latin typeface="+mn-ea"/>
              </a:rPr>
              <a:t>행정 사법 입법 감찰 고시</a:t>
            </a:r>
            <a:endParaRPr lang="en-US" altLang="ko-KR" sz="2000" dirty="0">
              <a:latin typeface="+mn-ea"/>
            </a:endParaRPr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훈정지배 </a:t>
            </a:r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r>
              <a:rPr lang="en-US" altLang="ko-KR" sz="2000" b="1" dirty="0">
                <a:latin typeface="궁서" pitchFamily="18" charset="-127"/>
                <a:ea typeface="궁서" pitchFamily="18" charset="-127"/>
              </a:rPr>
              <a:t>	    	</a:t>
            </a:r>
            <a:r>
              <a:rPr lang="ko-KR" altLang="en-US" sz="1800" dirty="0"/>
              <a:t>유능한 현인</a:t>
            </a:r>
            <a:r>
              <a:rPr lang="en-US" altLang="ko-KR" sz="1800" b="1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b="1" dirty="0">
                <a:latin typeface="양재벨라체M" pitchFamily="18" charset="-127"/>
                <a:ea typeface="양재벨라체M" pitchFamily="18" charset="-127"/>
              </a:rPr>
              <a:t>국민당</a:t>
            </a:r>
            <a:r>
              <a:rPr lang="en-US" altLang="ko-KR" sz="1800" b="1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/>
              <a:t>이 무능한 우민</a:t>
            </a:r>
            <a:r>
              <a:rPr lang="en-US" altLang="ko-KR" sz="1800" b="1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b="1" dirty="0">
                <a:latin typeface="양재벨라체M" pitchFamily="18" charset="-127"/>
                <a:ea typeface="양재벨라체M" pitchFamily="18" charset="-127"/>
              </a:rPr>
              <a:t>국민</a:t>
            </a:r>
            <a:r>
              <a:rPr lang="en-US" altLang="ko-KR" sz="1800" b="1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/>
              <a:t>의 정치적 권리를 </a:t>
            </a:r>
            <a:endParaRPr lang="en-US" altLang="ko-KR" sz="1800" dirty="0"/>
          </a:p>
          <a:p>
            <a:pPr algn="just">
              <a:buNone/>
            </a:pPr>
            <a:r>
              <a:rPr lang="en-US" altLang="ko-KR" sz="1800" dirty="0"/>
              <a:t>		</a:t>
            </a:r>
            <a:r>
              <a:rPr lang="ko-KR" altLang="en-US" sz="1800" dirty="0"/>
              <a:t>도맡아 대행한다는 전형적인 대행주의</a:t>
            </a:r>
            <a:endParaRPr lang="en-US" altLang="ko-KR" sz="1800" dirty="0"/>
          </a:p>
          <a:p>
            <a:pPr algn="just">
              <a:buNone/>
            </a:pPr>
            <a:r>
              <a:rPr lang="en-US" altLang="ko-KR" sz="18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&lt;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훈정강령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&gt; 6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조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/>
              <a:t>반포</a:t>
            </a:r>
            <a:r>
              <a:rPr lang="en-US" altLang="ko-KR" sz="2000" dirty="0"/>
              <a:t>(1928. 10.) </a:t>
            </a: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이는 입법기관이 제정한 법률에 기반한 합법적 지배가 아닌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혁명정당의 정치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․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군사적 지배를 선언한 것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algn="just"/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1931.5. 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약법공포</a:t>
            </a:r>
            <a:endParaRPr lang="en-US" altLang="ko-KR" sz="2000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r>
              <a:rPr lang="en-US" altLang="ko-KR" sz="2000" dirty="0"/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민중 운동을 제한하고 다른 모든 정당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정치 결사의 정치 행위를 금지한 일당 지배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# </a:t>
            </a:r>
            <a:r>
              <a:rPr lang="ko-KR" altLang="en-US" dirty="0" err="1"/>
              <a:t>장개석의</a:t>
            </a:r>
            <a:r>
              <a:rPr lang="ko-KR" altLang="en-US" dirty="0"/>
              <a:t> 훈정통치</a:t>
            </a:r>
            <a:r>
              <a:rPr lang="ko-KR" altLang="en-US" sz="2400" dirty="0"/>
              <a:t>訓政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639616" y="5609784"/>
            <a:ext cx="7848872" cy="12687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집권 정당으로 탈바꿈하면서 국민당은 기존의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혁명성을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거의 상실하였다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</a:p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과거 군벌시대 보수 관료들이 고위직을 차지하고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</a:p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비효율성과 부패 외에 언론 검색과 중국민권보장동맹 등 </a:t>
            </a:r>
            <a:endParaRPr lang="en-US" altLang="ko-KR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반대파에 대한 암살과 납치 등 정치적 억압도 강화했다</a:t>
            </a:r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17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 err="1"/>
              <a:t>군사정리안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/>
              <a:t>	</a:t>
            </a:r>
            <a:r>
              <a:rPr lang="ko-KR" altLang="en-US" sz="2200" dirty="0" err="1"/>
              <a:t>장개석의</a:t>
            </a:r>
            <a:r>
              <a:rPr lang="ko-KR" altLang="en-US" sz="2200" dirty="0"/>
              <a:t> 훈정통치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관세자주권 회복</a:t>
            </a:r>
            <a:endParaRPr lang="en-US" altLang="ko-KR" sz="2200" dirty="0"/>
          </a:p>
          <a:p>
            <a:pPr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민족매판자본가에게 공포정치</a:t>
            </a:r>
            <a:r>
              <a:rPr lang="en-US" altLang="ko-KR" sz="2200" dirty="0"/>
              <a:t>(</a:t>
            </a:r>
            <a:r>
              <a:rPr lang="ko-KR" altLang="en-US" sz="2200" dirty="0"/>
              <a:t>재원확보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r>
              <a:rPr lang="ko-KR" altLang="en-US" sz="2200" dirty="0"/>
              <a:t>대국민정책</a:t>
            </a:r>
            <a:r>
              <a:rPr lang="en-US" altLang="ko-KR" sz="2200" dirty="0"/>
              <a:t>(</a:t>
            </a:r>
            <a:r>
              <a:rPr lang="ko-KR" altLang="en-US" sz="2200" b="1" dirty="0" err="1"/>
              <a:t>신생활운동</a:t>
            </a:r>
            <a:r>
              <a:rPr lang="en-US" altLang="ko-KR" sz="2200" b="1" dirty="0"/>
              <a:t>, 1930</a:t>
            </a:r>
            <a:r>
              <a:rPr lang="ko-KR" altLang="en-US" sz="2200" b="1" dirty="0"/>
              <a:t>년대</a:t>
            </a:r>
            <a:r>
              <a:rPr lang="en-US" altLang="ko-KR" sz="2200" dirty="0"/>
              <a:t>)</a:t>
            </a:r>
          </a:p>
          <a:p>
            <a:pPr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일본과 공산당</a:t>
            </a:r>
          </a:p>
          <a:p>
            <a:endParaRPr lang="ko-KR" altLang="en-US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/>
              <a:t>남경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sz="3200" dirty="0"/>
              <a:t>(1928~1937)</a:t>
            </a:r>
            <a:endParaRPr lang="ko-KR" altLang="en-US" sz="3200" dirty="0"/>
          </a:p>
        </p:txBody>
      </p:sp>
      <p:sp>
        <p:nvSpPr>
          <p:cNvPr id="5" name="타원형 설명선 4"/>
          <p:cNvSpPr/>
          <p:nvPr/>
        </p:nvSpPr>
        <p:spPr>
          <a:xfrm>
            <a:off x="5485592" y="1196752"/>
            <a:ext cx="4752528" cy="1800200"/>
          </a:xfrm>
          <a:prstGeom prst="wedgeEllipseCallout">
            <a:avLst>
              <a:gd name="adj1" fmla="val -56019"/>
              <a:gd name="adj2" fmla="val 531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광범위한 농촌지역과 중소도시에 대한 행정체계가 치밀하지 않은 상황에서 토지세나 소득세의 징세는 어려웠고 국가는 재정적자를 면하지 못하였다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23592" y="4202181"/>
            <a:ext cx="7992888" cy="9361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/>
              <a:t>유교적 덕성의 부활로 </a:t>
            </a:r>
            <a:r>
              <a:rPr lang="en-US" altLang="ko-KR" sz="2000" dirty="0"/>
              <a:t>‘</a:t>
            </a:r>
            <a:r>
              <a:rPr lang="ko-KR" altLang="en-US" sz="2000" dirty="0"/>
              <a:t>중국 사회의 재생</a:t>
            </a:r>
            <a:r>
              <a:rPr lang="en-US" altLang="ko-KR" sz="2000" dirty="0"/>
              <a:t>’</a:t>
            </a:r>
            <a:r>
              <a:rPr lang="ko-KR" altLang="en-US" sz="2000" dirty="0"/>
              <a:t>을 기대</a:t>
            </a:r>
            <a:endParaRPr lang="en-US" altLang="ko-KR" sz="2000" dirty="0"/>
          </a:p>
          <a:p>
            <a:pPr algn="just"/>
            <a:r>
              <a:rPr lang="ko-KR" altLang="en-US" sz="2000" dirty="0" err="1"/>
              <a:t>사회캠페인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*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침뱉기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방뇨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공공장소에서의 흡연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선정적 옷차림 등 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  	  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반사회적이거나 미숙한 행위에 대한 집단 캠페인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40350" y="5138334"/>
            <a:ext cx="8476131" cy="12158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just"/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남의사</a:t>
            </a:r>
            <a:r>
              <a:rPr lang="ko-KR" altLang="en-US" sz="1600" dirty="0"/>
              <a:t>藍衣社</a:t>
            </a:r>
            <a:r>
              <a:rPr lang="en-US" altLang="ko-KR" sz="2000" dirty="0"/>
              <a:t>,  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국민당 정치사찰 특무기관 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황포군관학교 출신 우파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상해 암흑가 출신 </a:t>
            </a:r>
            <a:r>
              <a:rPr lang="ko-KR" altLang="en-US" dirty="0" err="1">
                <a:latin typeface="양재벨라체M" pitchFamily="18" charset="-127"/>
                <a:ea typeface="양재벨라체M" pitchFamily="18" charset="-127"/>
              </a:rPr>
              <a:t>두월생이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 창설에 기여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dirty="0">
                <a:latin typeface="양재벨라체M" pitchFamily="18" charset="-127"/>
                <a:ea typeface="양재벨라체M" pitchFamily="18" charset="-127"/>
              </a:rPr>
              <a:t>반공캠페인과 금욕적 삶</a:t>
            </a:r>
            <a:endParaRPr lang="en-US" altLang="ko-KR" dirty="0">
              <a:latin typeface="양재벨라체M" pitchFamily="18" charset="-127"/>
              <a:ea typeface="양재벨라체M" pitchFamily="18" charset="-127"/>
            </a:endParaRPr>
          </a:p>
          <a:p>
            <a:pPr lvl="2" algn="just"/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C.C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단</a:t>
            </a:r>
            <a:r>
              <a:rPr lang="en-US" altLang="ko-KR" sz="1400" dirty="0"/>
              <a:t>	</a:t>
            </a:r>
            <a:r>
              <a:rPr lang="ko-KR" altLang="en-US" sz="1400" dirty="0"/>
              <a:t>  </a:t>
            </a:r>
            <a:r>
              <a:rPr lang="en-US" altLang="ko-KR" sz="1600" dirty="0"/>
              <a:t>	</a:t>
            </a:r>
            <a:endParaRPr lang="ko-KR" altLang="en-US" sz="20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67808" y="6161194"/>
            <a:ext cx="6192688" cy="6968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대중적 지지기반이 취약했던 국민당은 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비밀조직을 결성하여 반대세력을 잔혹하게 탄압 </a:t>
            </a:r>
            <a:endParaRPr lang="en-US" altLang="ko-KR" dirty="0">
              <a:latin typeface="양재깨비체B" pitchFamily="18" charset="-127"/>
              <a:ea typeface="양재깨비체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3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4" grpId="0" animBg="1"/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군사정리안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장개석의</a:t>
            </a:r>
            <a:r>
              <a:rPr lang="ko-KR" altLang="en-US" sz="2400" dirty="0"/>
              <a:t> 훈정통치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관세자주권 회복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민족매판자본가에게 공포정치</a:t>
            </a:r>
            <a:r>
              <a:rPr lang="en-US" altLang="ko-KR" sz="2400" dirty="0"/>
              <a:t>(</a:t>
            </a:r>
            <a:r>
              <a:rPr lang="ko-KR" altLang="en-US" sz="2400" dirty="0"/>
              <a:t>재원확보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대국민정책</a:t>
            </a:r>
            <a:r>
              <a:rPr lang="en-US" altLang="ko-KR" sz="2400" dirty="0"/>
              <a:t>(</a:t>
            </a:r>
            <a:r>
              <a:rPr lang="ko-KR" altLang="en-US" sz="2400" dirty="0"/>
              <a:t>신생활운동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b="1" dirty="0"/>
              <a:t>일본과 공산당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2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/>
              <a:t>남경 </a:t>
            </a:r>
            <a:r>
              <a:rPr lang="en-US" altLang="ko-KR" dirty="0"/>
              <a:t>10</a:t>
            </a:r>
            <a:r>
              <a:rPr lang="ko-KR" altLang="en-US" dirty="0"/>
              <a:t>년</a:t>
            </a:r>
            <a:r>
              <a:rPr lang="en-US" altLang="ko-KR" sz="3200" dirty="0"/>
              <a:t>(1928~1937)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3493988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ko-KR" altLang="en-US" sz="2000" dirty="0"/>
              <a:t>일본의 도발</a:t>
            </a:r>
            <a:r>
              <a:rPr lang="en-US" altLang="ko-KR" sz="2000" dirty="0"/>
              <a:t>	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1931,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남만주철도폭파사건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(1931) </a:t>
            </a:r>
          </a:p>
          <a:p>
            <a:pPr algn="just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   	1932,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상해 폭격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algn="just">
              <a:buNone/>
            </a:pP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                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1933,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하북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열하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산해관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침공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		</a:t>
            </a:r>
          </a:p>
          <a:p>
            <a:pPr algn="just">
              <a:buNone/>
            </a:pP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그럼에도 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장개석은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일본과 상해정전협정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 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당고협정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!   </a:t>
            </a:r>
            <a:r>
              <a:rPr lang="ko-KR" altLang="en-US" sz="2000" dirty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왜</a:t>
            </a:r>
            <a:r>
              <a:rPr lang="en-US" altLang="ko-KR" sz="2000" dirty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?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000" dirty="0"/>
              <a:t>강서소비에트에 대한 </a:t>
            </a:r>
            <a:r>
              <a:rPr lang="en-US" altLang="ko-KR" sz="2000" dirty="0"/>
              <a:t>5</a:t>
            </a:r>
            <a:r>
              <a:rPr lang="ko-KR" altLang="en-US" sz="2000" dirty="0"/>
              <a:t>차의 </a:t>
            </a:r>
            <a:r>
              <a:rPr lang="ko-KR" altLang="en-US" sz="2000" dirty="0" err="1"/>
              <a:t>위초전</a:t>
            </a:r>
            <a:endParaRPr lang="en-US" altLang="ko-KR" sz="2000" dirty="0"/>
          </a:p>
          <a:p>
            <a:pPr lvl="2" algn="just"/>
            <a:r>
              <a:rPr lang="ko-KR" altLang="en-US" sz="2400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홍군의 대장정</a:t>
            </a:r>
            <a:endParaRPr lang="en-US" altLang="ko-KR" sz="24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algn="just">
              <a:buNone/>
            </a:pPr>
            <a:r>
              <a:rPr lang="en-US" altLang="ko-KR" sz="2000" dirty="0"/>
              <a:t>			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1934. 10 ~ 1935. 10,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장사에서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섬서로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이동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홍군은 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섬서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서부의 일본군 격파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(1936. 2)</a:t>
            </a:r>
          </a:p>
          <a:p>
            <a:pPr algn="just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               	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장개석이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중앙군 </a:t>
            </a: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10</a:t>
            </a:r>
            <a:r>
              <a:rPr lang="ko-KR" altLang="en-US" sz="1800" dirty="0" err="1">
                <a:latin typeface="양재벨라체M" pitchFamily="18" charset="-127"/>
                <a:ea typeface="양재벨라체M" pitchFamily="18" charset="-127"/>
              </a:rPr>
              <a:t>개사단으로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 반격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algn="just"/>
            <a:endParaRPr lang="en-US" altLang="ko-KR" sz="2000" dirty="0">
              <a:latin typeface="+mn-ea"/>
            </a:endParaRPr>
          </a:p>
          <a:p>
            <a:pPr algn="just"/>
            <a:r>
              <a:rPr lang="ko-KR" altLang="en-US" sz="2000" b="1" dirty="0">
                <a:latin typeface="+mn-ea"/>
              </a:rPr>
              <a:t>서안사변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장학량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주도의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국공합작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(1936. 12. 12) </a:t>
            </a:r>
            <a:endParaRPr lang="ko-KR" altLang="en-US" sz="20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항일인가</a:t>
            </a:r>
            <a:r>
              <a:rPr lang="en-US" altLang="ko-KR" dirty="0"/>
              <a:t>, </a:t>
            </a:r>
            <a:r>
              <a:rPr lang="ko-KR" altLang="en-US" dirty="0"/>
              <a:t>공산당 섬멸인가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616280" y="3212976"/>
            <a:ext cx="1892300" cy="6480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공산당이 먼저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7037465" y="6007292"/>
            <a:ext cx="3379016" cy="82323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r>
              <a:rPr lang="ko-KR" altLang="en-US" sz="2400" b="1" dirty="0" err="1">
                <a:solidFill>
                  <a:schemeClr val="bg1"/>
                </a:solidFill>
              </a:rPr>
              <a:t>차국공합작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ko-KR" altLang="en-US" sz="2000" dirty="0"/>
              <a:t>중일전쟁</a:t>
            </a:r>
            <a:r>
              <a:rPr lang="en-US" altLang="ko-KR" sz="2000" dirty="0"/>
              <a:t>	1936. 11,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중국 북부 공격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/>
              <a:t>			1937.   7,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북경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노구교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사변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/>
              <a:t>	   			  8,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상해 공격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(11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월에 함락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>
              <a:buNone/>
            </a:pPr>
            <a:r>
              <a:rPr lang="en-US" altLang="ko-KR" sz="2000" dirty="0"/>
              <a:t>	 		 	12,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남경 점령 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000" b="1" dirty="0"/>
              <a:t>국민정부군</a:t>
            </a:r>
            <a:r>
              <a:rPr lang="ko-KR" altLang="en-US" sz="2000" dirty="0"/>
              <a:t>은 후퇴 </a:t>
            </a:r>
            <a:r>
              <a:rPr lang="en-US" altLang="ko-KR" sz="2000" dirty="0"/>
              <a:t>: </a:t>
            </a:r>
            <a:r>
              <a:rPr lang="ko-KR" altLang="en-US" sz="2000" dirty="0"/>
              <a:t>무한</a:t>
            </a:r>
            <a:r>
              <a:rPr lang="en-US" altLang="ko-KR" sz="2000" dirty="0"/>
              <a:t>&gt;</a:t>
            </a:r>
            <a:r>
              <a:rPr lang="ko-KR" altLang="en-US" sz="2000" dirty="0"/>
              <a:t>중경</a:t>
            </a:r>
            <a:endParaRPr lang="en-US" altLang="ko-KR" sz="2000" dirty="0"/>
          </a:p>
          <a:p>
            <a:pPr marL="109728" indent="0" algn="just">
              <a:buNone/>
            </a:pPr>
            <a:r>
              <a:rPr lang="ko-KR" altLang="en-US" sz="2000" dirty="0"/>
              <a:t>   </a:t>
            </a:r>
            <a:r>
              <a:rPr lang="ko-KR" altLang="en-US" sz="2000" b="1" dirty="0"/>
              <a:t>홍군</a:t>
            </a:r>
            <a:r>
              <a:rPr lang="ko-KR" altLang="en-US" sz="2000" dirty="0"/>
              <a:t>은 국민혁명군 제</a:t>
            </a:r>
            <a:r>
              <a:rPr lang="en-US" altLang="ko-KR" sz="2000" dirty="0"/>
              <a:t>8</a:t>
            </a:r>
            <a:r>
              <a:rPr lang="ko-KR" altLang="en-US" sz="2000" dirty="0"/>
              <a:t>로군</a:t>
            </a:r>
            <a:r>
              <a:rPr lang="en-US" altLang="ko-KR" sz="1600" dirty="0"/>
              <a:t>(3</a:t>
            </a:r>
            <a:r>
              <a:rPr lang="ko-KR" altLang="en-US" sz="1600" dirty="0"/>
              <a:t>만</a:t>
            </a:r>
            <a:r>
              <a:rPr lang="en-US" altLang="ko-KR" sz="1600" dirty="0"/>
              <a:t>)</a:t>
            </a:r>
            <a:r>
              <a:rPr lang="en-US" altLang="ko-KR" sz="2000" dirty="0"/>
              <a:t> </a:t>
            </a:r>
            <a:r>
              <a:rPr lang="ko-KR" altLang="en-US" sz="2000" dirty="0"/>
              <a:t>편제</a:t>
            </a:r>
            <a:endParaRPr lang="en-US" altLang="ko-KR" sz="2000" dirty="0"/>
          </a:p>
          <a:p>
            <a:pPr lvl="3" algn="just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일본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점령경구역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확대와 정비례하여 공산당 세력 확대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3" algn="just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공산당은 민중운동을 원조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농촌 해방구 확대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3" algn="just"/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1940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년 공산당의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백단대전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승리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항일전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000" dirty="0"/>
              <a:t>국민당의 공산당 습격</a:t>
            </a:r>
            <a:r>
              <a:rPr lang="en-US" altLang="ko-KR" sz="2000" dirty="0"/>
              <a:t>(1941, 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환남사변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양재깨비체B" pitchFamily="18" charset="-127"/>
                <a:ea typeface="양재깨비체B" pitchFamily="18" charset="-127"/>
              </a:rPr>
              <a:t>3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시기 </a:t>
            </a:r>
            <a:r>
              <a:rPr lang="en-US" altLang="ko-KR" dirty="0"/>
              <a:t>: </a:t>
            </a:r>
            <a:r>
              <a:rPr lang="ko-KR" altLang="en-US" dirty="0" err="1"/>
              <a:t>항일전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ko-KR" altLang="en-US" dirty="0" err="1"/>
              <a:t>국공내전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7104112" y="5373216"/>
            <a:ext cx="3347864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r>
              <a:rPr lang="ko-KR" altLang="en-US" sz="2400" b="1" dirty="0" err="1">
                <a:solidFill>
                  <a:schemeClr val="bg1"/>
                </a:solidFill>
              </a:rPr>
              <a:t>차국공분리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미국의 군사 지원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미국은 항일 의지가 없는 국민당 대신 공산당과 접촉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태평양전쟁</a:t>
            </a:r>
            <a:r>
              <a:rPr lang="en-US" altLang="ko-KR" dirty="0"/>
              <a:t>(1941.12~1945.8)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027040" y="1988841"/>
            <a:ext cx="8029400" cy="244604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F07F09"/>
              </a:buClr>
              <a:buSzPct val="68000"/>
            </a:pPr>
            <a:r>
              <a:rPr lang="ko-KR" altLang="en-US" sz="2000" dirty="0" err="1">
                <a:solidFill>
                  <a:prstClr val="black"/>
                </a:solidFill>
              </a:rPr>
              <a:t>스틸웰</a:t>
            </a:r>
            <a:r>
              <a:rPr lang="en-US" altLang="ko-KR" sz="2000" dirty="0">
                <a:solidFill>
                  <a:prstClr val="black"/>
                </a:solidFill>
              </a:rPr>
              <a:t>,   </a:t>
            </a:r>
          </a:p>
          <a:p>
            <a:pPr marL="109728">
              <a:spcBef>
                <a:spcPts val="400"/>
              </a:spcBef>
              <a:buClr>
                <a:srgbClr val="F07F09"/>
              </a:buClr>
              <a:buSzPct val="68000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109728" algn="just">
              <a:spcBef>
                <a:spcPts val="400"/>
              </a:spcBef>
              <a:buClr>
                <a:srgbClr val="F07F09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</a:rPr>
              <a:t>“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장개석은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보급 군수품을 모았다가 일본군 철수 후 공산당 분쇄에 사용할 작정이다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.” </a:t>
            </a:r>
          </a:p>
          <a:p>
            <a:pPr marL="365760" indent="-256032" algn="just">
              <a:spcBef>
                <a:spcPts val="400"/>
              </a:spcBef>
              <a:buClr>
                <a:srgbClr val="F07F09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ea typeface="양재벨라체M" pitchFamily="18" charset="-127"/>
              </a:rPr>
              <a:t>“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그 자신이 중국의 국민적 통합의 장애물이며 대일전쟁 노력에 대한 중국 협력을 가로막는 존재이다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.”</a:t>
            </a:r>
            <a:endParaRPr lang="ko-KR" altLang="en-US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ransition spd="slow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4467952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altLang="ko-KR" sz="2400" dirty="0"/>
              <a:t>	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‘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원한으로 원한을 갚아서는 안 된다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!’</a:t>
            </a:r>
          </a:p>
          <a:p>
            <a:pPr algn="just">
              <a:buNone/>
            </a:pP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  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‘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우리는 결코 보복을 기도해서는 안 된다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!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’</a:t>
            </a:r>
            <a:endParaRPr lang="en-US" altLang="ko-KR" sz="2000" dirty="0">
              <a:latin typeface="HY궁서" pitchFamily="18" charset="-127"/>
              <a:ea typeface="HY궁서" pitchFamily="18" charset="-127"/>
            </a:endParaRPr>
          </a:p>
          <a:p>
            <a:pPr algn="just"/>
            <a:endParaRPr lang="en-US" altLang="ko-KR" sz="2000" b="1" dirty="0"/>
          </a:p>
          <a:p>
            <a:pPr algn="just">
              <a:buNone/>
            </a:pPr>
            <a:r>
              <a:rPr lang="ko-KR" altLang="en-US" sz="2000" b="1" dirty="0" err="1"/>
              <a:t>장개석은</a:t>
            </a:r>
            <a:endParaRPr lang="en-US" altLang="ko-KR" sz="2000" b="1" dirty="0"/>
          </a:p>
          <a:p>
            <a:pPr algn="just"/>
            <a:r>
              <a:rPr lang="ko-KR" altLang="en-US" sz="2000" dirty="0" err="1"/>
              <a:t>공산당군에게</a:t>
            </a:r>
            <a:r>
              <a:rPr lang="ko-KR" altLang="en-US" sz="2000" dirty="0"/>
              <a:t> 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‘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원래 주둔지에 머물며 방어할 것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’</a:t>
            </a:r>
            <a:endParaRPr lang="en-US" altLang="ko-KR" sz="2000" dirty="0"/>
          </a:p>
          <a:p>
            <a:pPr algn="just"/>
            <a:r>
              <a:rPr lang="ko-KR" altLang="en-US" sz="2000" dirty="0"/>
              <a:t>일본군에게 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‘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일체의 군사 행동을 정지한 뒤 일본군은 한동안 그 무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기와 장비를 보유하고 현재의 태세를 유지함과 동시에 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 err="1">
                <a:latin typeface="양재깨비체B" pitchFamily="18" charset="-127"/>
                <a:ea typeface="양재깨비체B" pitchFamily="18" charset="-127"/>
              </a:rPr>
              <a:t>주재지의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 질서 및 교통을 유지하여 중국 육군 총사령관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000" dirty="0">
                <a:latin typeface="양재깨비체B" pitchFamily="18" charset="-127"/>
                <a:ea typeface="양재깨비체B" pitchFamily="18" charset="-127"/>
              </a:rPr>
              <a:t>의 명령을 기다리라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’</a:t>
            </a:r>
          </a:p>
          <a:p>
            <a:pPr algn="just"/>
            <a:r>
              <a:rPr lang="ko-KR" altLang="en-US" sz="2000" dirty="0" err="1"/>
              <a:t>군벌에게는</a:t>
            </a:r>
            <a:r>
              <a:rPr lang="ko-KR" altLang="en-US" sz="2000" dirty="0"/>
              <a:t> 일본군 퇴각 후의 통치를 일임</a:t>
            </a:r>
          </a:p>
          <a:p>
            <a:pPr algn="just">
              <a:buNone/>
            </a:pPr>
            <a:r>
              <a:rPr lang="en-US" altLang="ko-KR" sz="2000" dirty="0"/>
              <a:t>	</a:t>
            </a:r>
          </a:p>
          <a:p>
            <a:pPr algn="just">
              <a:buNone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이는 농촌지역에 포진한 공산당이 즉각 도시를 접수하며 확대하자</a:t>
            </a:r>
            <a:r>
              <a:rPr lang="en-US" altLang="ko-KR" sz="2000" dirty="0">
                <a:latin typeface="HY동녘B" pitchFamily="18" charset="-127"/>
                <a:ea typeface="HY동녘B" pitchFamily="18" charset="-127"/>
              </a:rPr>
              <a:t>, </a:t>
            </a:r>
          </a:p>
          <a:p>
            <a:pPr algn="just">
              <a:buNone/>
            </a:pPr>
            <a:r>
              <a:rPr lang="ko-KR" altLang="en-US" sz="2000" dirty="0">
                <a:latin typeface="HY동녘B" pitchFamily="18" charset="-127"/>
                <a:ea typeface="HY동녘B" pitchFamily="18" charset="-127"/>
              </a:rPr>
              <a:t>이를 억제하기 위한 선택</a:t>
            </a:r>
          </a:p>
          <a:p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일본의 패망과 </a:t>
            </a:r>
            <a:r>
              <a:rPr lang="ko-KR" altLang="en-US" dirty="0" err="1"/>
              <a:t>장개석의</a:t>
            </a:r>
            <a:r>
              <a:rPr lang="ko-KR" altLang="en-US" dirty="0"/>
              <a:t> 대응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4755984"/>
          </a:xfrm>
        </p:spPr>
        <p:txBody>
          <a:bodyPr>
            <a:normAutofit lnSpcReduction="10000"/>
          </a:bodyPr>
          <a:lstStyle/>
          <a:p>
            <a:pPr algn="just"/>
            <a:r>
              <a:rPr lang="ko-KR" altLang="en-US" sz="2000" dirty="0" err="1"/>
              <a:t>국공협정</a:t>
            </a:r>
            <a:r>
              <a:rPr lang="en-US" altLang="ko-KR" sz="1800" dirty="0"/>
              <a:t>(1945. 8~10)</a:t>
            </a:r>
          </a:p>
          <a:p>
            <a:pPr algn="just">
              <a:buNone/>
            </a:pPr>
            <a:r>
              <a:rPr lang="en-US" altLang="ko-KR" sz="2000" dirty="0"/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공산당은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48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개사단을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20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개로 감축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화북으로 철수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국민당이 공산당과 민주동맹 기관을 습격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중원해방구로 진격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endParaRPr lang="en-US" altLang="ko-KR" sz="2000" dirty="0"/>
          </a:p>
          <a:p>
            <a:pPr algn="just">
              <a:buNone/>
            </a:pPr>
            <a:endParaRPr lang="ko-KR" altLang="en-US" sz="3200" dirty="0"/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000" dirty="0"/>
              <a:t>남경정부의 부패</a:t>
            </a:r>
            <a:r>
              <a:rPr lang="en-US" altLang="ko-KR" sz="2000" dirty="0"/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미국의 군사원조와 횡포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(&gt;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반미시위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  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화폐남발과 심각한 인플레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(14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만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5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천배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algn="just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부패한 국민당 관료에 대한 대만의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2.28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사건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/>
            <a:endParaRPr lang="en-US" altLang="ko-KR" sz="2000" dirty="0">
              <a:latin typeface="+mn-ea"/>
            </a:endParaRPr>
          </a:p>
          <a:p>
            <a:pPr algn="just"/>
            <a:endParaRPr lang="en-US" altLang="ko-KR" sz="2400" b="1" dirty="0">
              <a:latin typeface="+mn-ea"/>
            </a:endParaRPr>
          </a:p>
          <a:p>
            <a:pPr algn="just"/>
            <a:r>
              <a:rPr lang="en-US" altLang="ko-KR" sz="2400" b="1" dirty="0">
                <a:latin typeface="+mn-ea"/>
              </a:rPr>
              <a:t>1949. 12. 10.  </a:t>
            </a:r>
            <a:r>
              <a:rPr lang="ko-KR" altLang="en-US" sz="2400" b="1" dirty="0" err="1">
                <a:latin typeface="+mn-ea"/>
              </a:rPr>
              <a:t>장개석이</a:t>
            </a:r>
            <a:r>
              <a:rPr lang="ko-KR" altLang="en-US" sz="2400" b="1" dirty="0">
                <a:latin typeface="+mn-ea"/>
              </a:rPr>
              <a:t> 대만으로</a:t>
            </a:r>
            <a:r>
              <a:rPr lang="en-US" altLang="ko-KR" sz="2400" b="1" dirty="0">
                <a:latin typeface="+mn-ea"/>
              </a:rPr>
              <a:t>,,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국공내전</a:t>
            </a:r>
            <a:r>
              <a:rPr lang="en-US" altLang="ko-KR" dirty="0"/>
              <a:t>(1946-1949)</a:t>
            </a:r>
            <a:r>
              <a:rPr lang="ko-KR" altLang="en-US" dirty="0"/>
              <a:t>과 패배</a:t>
            </a:r>
          </a:p>
        </p:txBody>
      </p:sp>
      <p:sp>
        <p:nvSpPr>
          <p:cNvPr id="5" name="폭발 1 4"/>
          <p:cNvSpPr/>
          <p:nvPr/>
        </p:nvSpPr>
        <p:spPr>
          <a:xfrm>
            <a:off x="4871864" y="2636912"/>
            <a:ext cx="4680520" cy="1086528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국공내전</a:t>
            </a:r>
            <a:r>
              <a:rPr lang="ko-KR" altLang="en-US" sz="2400" b="1" dirty="0">
                <a:solidFill>
                  <a:schemeClr val="tx1"/>
                </a:solidFill>
              </a:rPr>
              <a:t> 발발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/>
              <a:t>대만을 군사기지화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대만 본지인과의 갈등과 탄압</a:t>
            </a:r>
            <a:endParaRPr lang="en-US" altLang="ko-KR" sz="2000" dirty="0"/>
          </a:p>
          <a:p>
            <a:pPr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계엄령하에 중국 국민당 일당통치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총통 임기</a:t>
            </a:r>
            <a:r>
              <a:rPr lang="en-US" altLang="ko-KR" sz="2000" dirty="0"/>
              <a:t>(6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  <a:r>
              <a:rPr lang="ko-KR" altLang="en-US" sz="2000" dirty="0"/>
              <a:t>을 둘러싼 호헌과 개헌논쟁</a:t>
            </a:r>
            <a:endParaRPr lang="en-US" altLang="ko-KR" sz="2000" dirty="0"/>
          </a:p>
          <a:p>
            <a:pPr>
              <a:buNone/>
            </a:pP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 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‘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전란기에는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연임할 수 있으며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헌법조항의 제한을 받지 않는다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’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000" dirty="0"/>
              <a:t>⇒ </a:t>
            </a:r>
            <a:r>
              <a:rPr lang="ko-KR" altLang="en-US" sz="2000" b="1" dirty="0" err="1">
                <a:latin typeface="+mn-ea"/>
              </a:rPr>
              <a:t>장개석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국민당 독재</a:t>
            </a:r>
            <a:endParaRPr lang="en-US" altLang="ko-KR" sz="2000" b="1" dirty="0">
              <a:latin typeface="+mn-ea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1978</a:t>
            </a:r>
            <a:r>
              <a:rPr lang="ko-KR" altLang="en-US" sz="2000" dirty="0"/>
              <a:t>년 장경국 총통 취임과 유신</a:t>
            </a:r>
            <a:r>
              <a:rPr lang="en-US" altLang="ko-KR" sz="2000" dirty="0"/>
              <a:t>(~ 1988)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대만 중화민국의 총통</a:t>
            </a:r>
            <a:r>
              <a:rPr lang="en-US" altLang="ko-KR" dirty="0"/>
              <a:t>(~1975)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대만통화 안정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철저한 조세감면 조치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농민에게 대규모의 공유토지 매각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지주에게 토지가격 보상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소작료 안정</a:t>
            </a:r>
            <a:r>
              <a:rPr lang="en-US" altLang="ko-KR" sz="2000" dirty="0"/>
              <a:t>(37.5%)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상공업의 민영화와 통화 억제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1953</a:t>
            </a:r>
            <a:r>
              <a:rPr lang="ko-KR" altLang="en-US" sz="2000" dirty="0"/>
              <a:t>년부터 </a:t>
            </a:r>
            <a:r>
              <a:rPr lang="en-US" altLang="ko-KR" sz="2000" dirty="0"/>
              <a:t>1</a:t>
            </a:r>
            <a:r>
              <a:rPr lang="ko-KR" altLang="en-US" sz="2000" dirty="0"/>
              <a:t>차 </a:t>
            </a:r>
            <a:r>
              <a:rPr lang="en-US" altLang="ko-KR" sz="2000" dirty="0"/>
              <a:t>4</a:t>
            </a:r>
            <a:r>
              <a:rPr lang="ko-KR" altLang="en-US" sz="2000" dirty="0"/>
              <a:t>개년 경제건설계획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경제정책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관료 생활</a:t>
            </a:r>
            <a:r>
              <a:rPr lang="en-US" altLang="ko-KR" sz="2400" dirty="0"/>
              <a:t>		</a:t>
            </a:r>
            <a:r>
              <a:rPr lang="ko-KR" altLang="en-US" sz="2400" dirty="0" err="1"/>
              <a:t>위리</a:t>
            </a:r>
            <a:r>
              <a:rPr lang="ko-KR" altLang="en-US" sz="2000" dirty="0" err="1"/>
              <a:t>委吏</a:t>
            </a:r>
            <a:r>
              <a:rPr lang="en-US" altLang="ko-KR" sz="2400" dirty="0"/>
              <a:t>,</a:t>
            </a:r>
            <a:r>
              <a:rPr lang="ko-KR" altLang="en-US" sz="2400" dirty="0"/>
              <a:t> 승전</a:t>
            </a:r>
            <a:r>
              <a:rPr lang="ko-KR" altLang="en-US" sz="2000" dirty="0"/>
              <a:t>乘田</a:t>
            </a: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r>
              <a:rPr lang="en-US" altLang="ko-KR" sz="2000" dirty="0"/>
              <a:t>(20</a:t>
            </a:r>
            <a:r>
              <a:rPr lang="ko-KR" altLang="en-US" sz="2000" dirty="0"/>
              <a:t>세</a:t>
            </a:r>
            <a:r>
              <a:rPr lang="en-US" altLang="ko-KR" sz="2000" dirty="0"/>
              <a:t>)</a:t>
            </a:r>
          </a:p>
          <a:p>
            <a:pPr>
              <a:buNone/>
            </a:pPr>
            <a:r>
              <a:rPr lang="en-US" altLang="ko-KR" sz="2400" dirty="0"/>
              <a:t>                </a:t>
            </a:r>
          </a:p>
          <a:p>
            <a:pPr>
              <a:buNone/>
            </a:pPr>
            <a:r>
              <a:rPr lang="en-US" altLang="ko-KR" sz="2400" dirty="0"/>
              <a:t>		 		</a:t>
            </a:r>
          </a:p>
          <a:p>
            <a:pPr>
              <a:buNone/>
            </a:pPr>
            <a:r>
              <a:rPr lang="en-US" altLang="ko-KR" sz="2400" dirty="0"/>
              <a:t>				</a:t>
            </a:r>
            <a:r>
              <a:rPr lang="ko-KR" altLang="en-US" sz="2400" dirty="0" err="1"/>
              <a:t>중도재</a:t>
            </a:r>
            <a:r>
              <a:rPr lang="ko-KR" altLang="en-US" sz="2000" dirty="0" err="1"/>
              <a:t>中都宰</a:t>
            </a:r>
            <a:r>
              <a:rPr lang="en-US" altLang="ko-KR" sz="2400" dirty="0"/>
              <a:t>, </a:t>
            </a:r>
            <a:r>
              <a:rPr lang="ko-KR" altLang="en-US" sz="2400" dirty="0"/>
              <a:t>사공</a:t>
            </a:r>
            <a:r>
              <a:rPr lang="ko-KR" altLang="en-US" sz="2000" dirty="0"/>
              <a:t>司空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r>
              <a:rPr lang="ko-KR" altLang="en-US" sz="2000" dirty="0"/>
              <a:t>대사구大司寇</a:t>
            </a:r>
            <a:r>
              <a:rPr lang="en-US" altLang="ko-KR" sz="2000" dirty="0"/>
              <a:t>(56)</a:t>
            </a:r>
          </a:p>
          <a:p>
            <a:pPr>
              <a:buNone/>
            </a:pPr>
            <a:r>
              <a:rPr lang="en-US" altLang="ko-KR" sz="2400" dirty="0"/>
              <a:t>				</a:t>
            </a:r>
            <a:r>
              <a:rPr lang="ko-KR" altLang="en-US" sz="2400" dirty="0"/>
              <a:t>협곡</a:t>
            </a:r>
            <a:r>
              <a:rPr lang="ko-KR" altLang="en-US" sz="2000" dirty="0"/>
              <a:t>夾谷</a:t>
            </a:r>
            <a:r>
              <a:rPr lang="ko-KR" altLang="en-US" sz="2400" dirty="0"/>
              <a:t>의 회맹</a:t>
            </a:r>
            <a:r>
              <a:rPr lang="ko-KR" altLang="en-US" sz="2000" dirty="0"/>
              <a:t>會盟</a:t>
            </a:r>
            <a:endParaRPr lang="en-US" altLang="ko-KR" sz="2000" dirty="0"/>
          </a:p>
          <a:p>
            <a:pPr>
              <a:buNone/>
            </a:pPr>
            <a:r>
              <a:rPr lang="en-US" altLang="ko-KR" sz="2400" dirty="0"/>
              <a:t>				</a:t>
            </a:r>
            <a:r>
              <a:rPr lang="ko-KR" altLang="en-US" sz="2400" dirty="0" err="1"/>
              <a:t>예타삼도</a:t>
            </a:r>
            <a:r>
              <a:rPr lang="ko-KR" altLang="en-US" sz="2000" dirty="0" err="1"/>
              <a:t>禮墮三都</a:t>
            </a:r>
            <a:r>
              <a:rPr lang="ko-KR" altLang="en-US" sz="2400" dirty="0" err="1"/>
              <a:t>의</a:t>
            </a:r>
            <a:r>
              <a:rPr lang="ko-KR" altLang="en-US" sz="2400" dirty="0"/>
              <a:t> 실패와 실각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10</a:t>
            </a:r>
            <a:r>
              <a:rPr lang="ko-KR" altLang="en-US" sz="2400" dirty="0" err="1"/>
              <a:t>여년의</a:t>
            </a:r>
            <a:r>
              <a:rPr lang="en-US" altLang="ko-KR" sz="2400" dirty="0"/>
              <a:t> </a:t>
            </a:r>
            <a:r>
              <a:rPr lang="ko-KR" altLang="en-US" sz="2400" dirty="0"/>
              <a:t>주유천하 </a:t>
            </a:r>
            <a:r>
              <a:rPr lang="en-US" altLang="ko-KR" sz="2000" dirty="0"/>
              <a:t>(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상가집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개</a:t>
            </a:r>
            <a:r>
              <a:rPr lang="en-US" altLang="ko-KR" sz="2000" dirty="0"/>
              <a:t>)</a:t>
            </a:r>
          </a:p>
          <a:p>
            <a:r>
              <a:rPr lang="en-US" altLang="ko-KR" sz="2400" dirty="0"/>
              <a:t>68</a:t>
            </a:r>
            <a:r>
              <a:rPr lang="ko-KR" altLang="en-US" sz="2400" dirty="0"/>
              <a:t>세에 환향</a:t>
            </a:r>
            <a:r>
              <a:rPr lang="en-US" altLang="ko-KR" sz="2400" dirty="0"/>
              <a:t>, </a:t>
            </a:r>
            <a:r>
              <a:rPr lang="ko-KR" altLang="en-US" sz="2400" dirty="0"/>
              <a:t>교육과 저술 </a:t>
            </a:r>
            <a:r>
              <a:rPr lang="en-US" altLang="ko-KR" sz="2000" dirty="0"/>
              <a:t>(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춘추</a:t>
            </a:r>
            <a:r>
              <a:rPr lang="en-US" altLang="ko-KR" sz="2000" dirty="0"/>
              <a:t>)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Bc479 </a:t>
            </a:r>
            <a:r>
              <a:rPr lang="ko-KR" altLang="en-US" sz="2400" dirty="0"/>
              <a:t>사망</a:t>
            </a:r>
            <a:r>
              <a:rPr lang="en-US" altLang="ko-KR" sz="2400" dirty="0"/>
              <a:t>(73</a:t>
            </a:r>
            <a:r>
              <a:rPr lang="ko-KR" altLang="en-US" sz="2400" dirty="0"/>
              <a:t>세</a:t>
            </a:r>
            <a:r>
              <a:rPr lang="en-US" altLang="ko-KR" sz="2400" dirty="0"/>
              <a:t>)   </a:t>
            </a:r>
            <a:r>
              <a:rPr lang="en-US" altLang="ko-KR" sz="2400" dirty="0">
                <a:latin typeface="HY견명조" pitchFamily="18" charset="-127"/>
                <a:ea typeface="HY견명조" pitchFamily="18" charset="-127"/>
              </a:rPr>
              <a:t>‘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무관의 </a:t>
            </a:r>
            <a:r>
              <a:rPr lang="ko-KR" altLang="en-US" sz="2400" dirty="0" err="1">
                <a:latin typeface="HY견명조" pitchFamily="18" charset="-127"/>
                <a:ea typeface="HY견명조" pitchFamily="18" charset="-127"/>
              </a:rPr>
              <a:t>素王</a:t>
            </a:r>
            <a:r>
              <a:rPr lang="en-US" altLang="ko-KR" sz="2400" dirty="0">
                <a:latin typeface="HY견명조" pitchFamily="18" charset="-127"/>
                <a:ea typeface="HY견명조" pitchFamily="18" charset="-127"/>
              </a:rPr>
              <a:t>’</a:t>
            </a:r>
            <a:endParaRPr lang="ko-KR" altLang="en-US" sz="2400" dirty="0">
              <a:latin typeface="HY견명조" pitchFamily="18" charset="-127"/>
              <a:ea typeface="HY견명조" pitchFamily="18" charset="-127"/>
            </a:endParaRPr>
          </a:p>
          <a:p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공자의 생애와 활동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096000" y="1916832"/>
            <a:ext cx="4067944" cy="7486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/>
            <a:r>
              <a:rPr lang="ko-KR" altLang="en-US" sz="22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周</a:t>
            </a:r>
            <a:r>
              <a:rPr lang="ko-KR" altLang="en-US" sz="2200" dirty="0">
                <a:solidFill>
                  <a:schemeClr val="tx1"/>
                </a:solidFill>
              </a:rPr>
              <a:t>에 유학  </a:t>
            </a:r>
            <a:r>
              <a:rPr lang="en-US" altLang="ko-KR" sz="2200" dirty="0">
                <a:solidFill>
                  <a:schemeClr val="tx1"/>
                </a:solidFill>
              </a:rPr>
              <a:t>(30</a:t>
            </a:r>
            <a:r>
              <a:rPr lang="ko-KR" altLang="en-US" sz="2200" dirty="0">
                <a:solidFill>
                  <a:schemeClr val="tx1"/>
                </a:solidFill>
              </a:rPr>
              <a:t>세</a:t>
            </a:r>
            <a:r>
              <a:rPr lang="en-US" altLang="ko-KR" sz="2200" dirty="0">
                <a:solidFill>
                  <a:schemeClr val="tx1"/>
                </a:solidFill>
              </a:rPr>
              <a:t>)</a:t>
            </a:r>
          </a:p>
          <a:p>
            <a:pPr fontAlgn="base"/>
            <a:r>
              <a:rPr lang="ko-KR" altLang="en-US" sz="2200" dirty="0">
                <a:solidFill>
                  <a:schemeClr val="tx1"/>
                </a:solidFill>
              </a:rPr>
              <a:t> 제자 양성   </a:t>
            </a:r>
            <a:r>
              <a:rPr lang="en-US" altLang="ko-KR" sz="2200" dirty="0">
                <a:solidFill>
                  <a:schemeClr val="tx1"/>
                </a:solidFill>
              </a:rPr>
              <a:t>(</a:t>
            </a:r>
            <a:r>
              <a:rPr lang="ko-KR" altLang="en-US" sz="2200" kern="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朋友집단</a:t>
            </a:r>
            <a:r>
              <a:rPr lang="en-US" altLang="ko-KR" sz="2200" kern="0" dirty="0">
                <a:solidFill>
                  <a:schemeClr val="tx1"/>
                </a:solidFill>
                <a:ea typeface="바탕"/>
              </a:rPr>
              <a:t>, 40</a:t>
            </a:r>
            <a:r>
              <a:rPr lang="ko-KR" altLang="en-US" sz="2200" kern="0" dirty="0">
                <a:solidFill>
                  <a:schemeClr val="tx1"/>
                </a:solidFill>
                <a:ea typeface="바탕"/>
              </a:rPr>
              <a:t>세</a:t>
            </a:r>
            <a:r>
              <a:rPr lang="en-US" altLang="ko-KR" sz="2200" kern="0" dirty="0">
                <a:solidFill>
                  <a:schemeClr val="tx1"/>
                </a:solidFill>
                <a:ea typeface="바탕"/>
              </a:rPr>
              <a:t>)</a:t>
            </a:r>
            <a:endParaRPr lang="en-US" altLang="ko-K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4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09728" indent="0" algn="ctr">
              <a:buNone/>
            </a:pPr>
            <a:r>
              <a:rPr lang="zh-TW" altLang="en-US" sz="6000" dirty="0">
                <a:latin typeface="HY궁서" pitchFamily="18" charset="-127"/>
              </a:rPr>
              <a:t>學而時習之</a:t>
            </a:r>
            <a:r>
              <a:rPr lang="en-US" altLang="zh-TW" sz="6000" dirty="0">
                <a:latin typeface="HY궁서" pitchFamily="18" charset="-127"/>
                <a:ea typeface="HY궁서" pitchFamily="18" charset="-127"/>
              </a:rPr>
              <a:t>, </a:t>
            </a:r>
            <a:r>
              <a:rPr lang="zh-TW" altLang="en-US" sz="6000" dirty="0">
                <a:latin typeface="HY궁서" pitchFamily="18" charset="-127"/>
              </a:rPr>
              <a:t>不亦悅乎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교육자 공자의 사상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지식의 습득이 아닌 윤리적 행위를 배우는 것</a:t>
            </a:r>
            <a:r>
              <a:rPr lang="en-US" altLang="ko-KR" sz="2400" dirty="0"/>
              <a:t>!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따라서 </a:t>
            </a:r>
            <a:r>
              <a:rPr lang="en-US" altLang="ko-KR" sz="2400" dirty="0"/>
              <a:t>‘</a:t>
            </a:r>
            <a:r>
              <a:rPr lang="ko-KR" altLang="en-US" sz="2400" dirty="0"/>
              <a:t>學</a:t>
            </a:r>
            <a:r>
              <a:rPr lang="en-US" altLang="ko-KR" sz="2400" dirty="0"/>
              <a:t>’</a:t>
            </a:r>
            <a:r>
              <a:rPr lang="ko-KR" altLang="en-US" sz="2400" dirty="0"/>
              <a:t>은 도덕적 본보기 학습을 의미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공자가 생각한 도덕적 본보기는</a:t>
            </a:r>
            <a:r>
              <a:rPr lang="en-US" altLang="ko-KR" sz="2400" dirty="0"/>
              <a:t> </a:t>
            </a:r>
            <a:r>
              <a:rPr lang="ko-KR" altLang="en-US" sz="2400" dirty="0" err="1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주왕조</a:t>
            </a:r>
            <a:r>
              <a:rPr lang="ko-KR" altLang="en-US" sz="2400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 초기의 문화</a:t>
            </a:r>
            <a:r>
              <a:rPr lang="en-US" altLang="ko-KR" sz="2000" dirty="0"/>
              <a:t>!</a:t>
            </a:r>
          </a:p>
          <a:p>
            <a:endParaRPr lang="en-US" altLang="ko-KR" sz="26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이러한 전통으로 이후 학문은 고전에 대한 이해를 위한 주석 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(ex)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사서집주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200" dirty="0"/>
              <a:t>을 중심으로 발전</a:t>
            </a:r>
            <a:r>
              <a:rPr lang="en-US" altLang="ko-KR" sz="2200" dirty="0"/>
              <a:t>	</a:t>
            </a:r>
            <a:r>
              <a:rPr lang="en-US" altLang="ko-KR" sz="2400" dirty="0"/>
              <a:t>	*</a:t>
            </a:r>
            <a:r>
              <a:rPr lang="ko-KR" altLang="en-US" sz="2400" dirty="0" err="1"/>
              <a:t>述而不作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배울 것인가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151784" y="3212976"/>
            <a:ext cx="6372200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2400" dirty="0"/>
              <a:t>	</a:t>
            </a:r>
            <a:r>
              <a:rPr lang="ko-KR" altLang="en-US" sz="2000" b="1" dirty="0"/>
              <a:t>왜 주나라 초기의 문화인가  </a:t>
            </a:r>
            <a:endParaRPr lang="en-US" altLang="ko-KR" sz="2000" b="1" dirty="0"/>
          </a:p>
          <a:p>
            <a:pPr lvl="2" algn="just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고립된 중국문화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2" algn="just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천명</a:t>
            </a:r>
            <a:r>
              <a:rPr lang="ko-KR" altLang="en-US" sz="2000" dirty="0"/>
              <a:t>(</a:t>
            </a:r>
            <a:r>
              <a:rPr lang="ko-KR" altLang="en-US" sz="2000" dirty="0">
                <a:latin typeface="HY견명조" pitchFamily="18" charset="-127"/>
                <a:ea typeface="HY견명조" pitchFamily="18" charset="-127"/>
              </a:rPr>
              <a:t>天命</a:t>
            </a:r>
            <a:r>
              <a:rPr lang="ko-KR" altLang="en-US" sz="2000" dirty="0"/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을 받은 주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문왕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2" algn="just"/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무왕과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주공의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역성혁명과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문물정비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2" algn="just"/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찬란하고 안정된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문화시대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76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b="1" dirty="0"/>
              <a:t>仁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人</a:t>
            </a:r>
            <a:r>
              <a:rPr lang="en-US" altLang="ko-KR" sz="2400" dirty="0"/>
              <a:t>+ </a:t>
            </a:r>
            <a:r>
              <a:rPr lang="ko-KR" altLang="en-US" sz="2400" dirty="0"/>
              <a:t>二</a:t>
            </a:r>
            <a:r>
              <a:rPr lang="en-US" altLang="ko-KR" sz="2400" dirty="0"/>
              <a:t>),</a:t>
            </a:r>
          </a:p>
          <a:p>
            <a:pPr marL="109728" indent="0">
              <a:buNone/>
            </a:pPr>
            <a:r>
              <a:rPr lang="en-US" altLang="ko-KR" sz="2400" dirty="0"/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인간관계 속에 이상적인 인간상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고립된 인간의 윤리적 마음 가짐이 아니라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	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다른 사람과의 관계에서 상호이익이 되는 행위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인의 상태</a:t>
            </a:r>
            <a:r>
              <a:rPr lang="en-US" altLang="ko-KR" sz="2400" dirty="0"/>
              <a:t>,</a:t>
            </a:r>
          </a:p>
          <a:p>
            <a:pPr marL="109728" indent="0">
              <a:buNone/>
            </a:pPr>
            <a:r>
              <a:rPr lang="en-US" altLang="ko-KR" sz="2400" dirty="0"/>
              <a:t>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종교의식이나 손님접대에 공손한 태도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자기가 원치 않는 것을 남에게 행하지 않는다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공자의 사상 </a:t>
            </a:r>
            <a:r>
              <a:rPr lang="en-US" altLang="ko-KR" dirty="0"/>
              <a:t>– </a:t>
            </a:r>
            <a:r>
              <a:rPr lang="ko-KR" altLang="en-US" dirty="0"/>
              <a:t>인仁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495600" y="4941168"/>
            <a:ext cx="7437214" cy="14503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kern="0" dirty="0">
                <a:solidFill>
                  <a:srgbClr val="000000"/>
                </a:solidFill>
                <a:latin typeface="양재깨비체B" pitchFamily="18" charset="-127"/>
                <a:ea typeface="양재깨비체B" pitchFamily="18" charset="-127"/>
              </a:rPr>
              <a:t>실천을 중시한 공자는 </a:t>
            </a:r>
            <a:endParaRPr lang="en-US" altLang="ko-KR" sz="2400" kern="0" dirty="0">
              <a:solidFill>
                <a:srgbClr val="000000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algn="just"/>
            <a:r>
              <a:rPr lang="ko-KR" altLang="en-US" sz="2400" kern="0" dirty="0">
                <a:solidFill>
                  <a:srgbClr val="000000"/>
                </a:solidFill>
                <a:latin typeface="양재깨비체B" pitchFamily="18" charset="-127"/>
                <a:ea typeface="양재깨비체B" pitchFamily="18" charset="-127"/>
              </a:rPr>
              <a:t>인을 단순히 사변적으로 분석한 것이 아니라</a:t>
            </a:r>
            <a:r>
              <a:rPr lang="en-US" altLang="ko-KR" sz="2400" kern="0" dirty="0">
                <a:solidFill>
                  <a:srgbClr val="000000"/>
                </a:solidFill>
                <a:latin typeface="양재깨비체B" pitchFamily="18" charset="-127"/>
                <a:ea typeface="양재깨비체B" pitchFamily="18" charset="-127"/>
              </a:rPr>
              <a:t>, </a:t>
            </a:r>
          </a:p>
          <a:p>
            <a:pPr algn="just"/>
            <a:r>
              <a:rPr lang="ko-KR" altLang="en-US" sz="2400" kern="0" dirty="0">
                <a:solidFill>
                  <a:srgbClr val="000000"/>
                </a:solidFill>
                <a:latin typeface="양재깨비체B" pitchFamily="18" charset="-127"/>
                <a:ea typeface="양재깨비체B" pitchFamily="18" charset="-127"/>
              </a:rPr>
              <a:t>타인과의 접촉이나 일상생활 속에서 파악하려 했다</a:t>
            </a:r>
            <a:r>
              <a:rPr lang="en-US" altLang="ko-KR" sz="2400" kern="0" dirty="0">
                <a:solidFill>
                  <a:srgbClr val="000000"/>
                </a:solidFill>
                <a:latin typeface="양재깨비체B" pitchFamily="18" charset="-127"/>
                <a:ea typeface="양재깨비체B" pitchFamily="18" charset="-127"/>
              </a:rPr>
              <a:t>.</a:t>
            </a:r>
            <a:endParaRPr lang="ko-KR" altLang="en-US" sz="2400" dirty="0">
              <a:latin typeface="양재깨비체B" pitchFamily="18" charset="-127"/>
              <a:ea typeface="양재깨비체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禮</a:t>
            </a:r>
            <a:r>
              <a:rPr lang="en-US" altLang="ko-KR" b="1" dirty="0"/>
              <a:t>, </a:t>
            </a:r>
            <a:r>
              <a:rPr lang="en-US" altLang="ko-KR" sz="2400" dirty="0"/>
              <a:t> ‘</a:t>
            </a:r>
            <a:r>
              <a:rPr lang="ko-KR" altLang="en-US" dirty="0"/>
              <a:t>제물을 바치다</a:t>
            </a:r>
            <a:r>
              <a:rPr lang="en-US" altLang="ko-KR" dirty="0"/>
              <a:t>’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000" dirty="0"/>
              <a:t>       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세속적인 의례행위에도 확대되어 사용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       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일상 생활의 예의범절과 훌륭한 자세를 의미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dirty="0"/>
          </a:p>
          <a:p>
            <a:pPr lvl="3"/>
            <a:r>
              <a:rPr lang="ko-KR" altLang="en-US" sz="2000" dirty="0"/>
              <a:t>군주의 가장 훌륭한 예</a:t>
            </a:r>
            <a:r>
              <a:rPr lang="en-US" altLang="ko-KR" sz="2000" dirty="0"/>
              <a:t>, ‘</a:t>
            </a:r>
            <a:r>
              <a:rPr lang="ko-KR" altLang="en-US" sz="2000" dirty="0"/>
              <a:t>선양</a:t>
            </a:r>
            <a:r>
              <a:rPr lang="en-US" altLang="ko-KR" sz="2000" dirty="0"/>
              <a:t>’</a:t>
            </a:r>
          </a:p>
          <a:p>
            <a:pPr lvl="3"/>
            <a:r>
              <a:rPr lang="ko-KR" altLang="en-US" sz="2000" dirty="0"/>
              <a:t>주周대 가족관계나 사회관계의 규범</a:t>
            </a:r>
            <a:endParaRPr lang="en-US" altLang="ko-KR" sz="2000" dirty="0"/>
          </a:p>
          <a:p>
            <a:pPr>
              <a:buNone/>
            </a:pP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</a:t>
            </a:r>
            <a:r>
              <a:rPr lang="ko-KR" altLang="en-US" sz="2400" dirty="0"/>
              <a:t>본래 영혼을 섬기는 의식이었지만</a:t>
            </a:r>
            <a:r>
              <a:rPr lang="en-US" altLang="ko-KR" sz="2400" dirty="0"/>
              <a:t>, </a:t>
            </a:r>
          </a:p>
          <a:p>
            <a:pPr>
              <a:buNone/>
            </a:pPr>
            <a:r>
              <a:rPr lang="ko-KR" altLang="en-US" sz="2400" dirty="0"/>
              <a:t>  이후 사회적 행동을 통제하고 계급질서를 유지하는 수단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공자의 사상 </a:t>
            </a:r>
            <a:r>
              <a:rPr lang="en-US" altLang="ko-KR" dirty="0"/>
              <a:t>– </a:t>
            </a:r>
            <a:r>
              <a:rPr lang="ko-KR" altLang="en-US" dirty="0" err="1"/>
              <a:t>예禮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1481329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서구사회는 </a:t>
            </a:r>
            <a:r>
              <a:rPr lang="ko-KR" altLang="en-US" sz="2400" dirty="0" err="1"/>
              <a:t>보편타당한</a:t>
            </a:r>
            <a:r>
              <a:rPr lang="ko-KR" altLang="en-US" sz="2400" dirty="0"/>
              <a:t> </a:t>
            </a:r>
            <a:r>
              <a:rPr lang="en-US" altLang="ko-KR" sz="2400" dirty="0"/>
              <a:t>“</a:t>
            </a:r>
            <a:r>
              <a:rPr lang="ko-KR" altLang="en-US" sz="2400" dirty="0"/>
              <a:t>신神의 법</a:t>
            </a:r>
            <a:r>
              <a:rPr lang="en-US" altLang="ko-KR" sz="2400" dirty="0"/>
              <a:t>”, </a:t>
            </a:r>
            <a:r>
              <a:rPr lang="ko-KR" altLang="en-US" sz="2400" dirty="0"/>
              <a:t>예는 관습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유가사회는</a:t>
            </a:r>
            <a:r>
              <a:rPr lang="ko-KR" altLang="en-US" sz="2400" dirty="0"/>
              <a:t> </a:t>
            </a:r>
            <a:r>
              <a:rPr lang="en-US" altLang="ko-KR" sz="2400" dirty="0"/>
              <a:t>“</a:t>
            </a:r>
            <a:r>
              <a:rPr lang="ko-KR" altLang="en-US" sz="2400" dirty="0"/>
              <a:t>신神의 법</a:t>
            </a:r>
            <a:r>
              <a:rPr lang="en-US" altLang="ko-KR" sz="2400" dirty="0"/>
              <a:t>”</a:t>
            </a:r>
            <a:r>
              <a:rPr lang="ko-KR" altLang="en-US" sz="2400" dirty="0"/>
              <a:t> 개념이 아닌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		  </a:t>
            </a:r>
            <a:r>
              <a:rPr lang="ko-KR" altLang="en-US" sz="2400" b="1" dirty="0" err="1">
                <a:solidFill>
                  <a:srgbClr val="FF0000"/>
                </a:solidFill>
                <a:latin typeface="+mn-ea"/>
              </a:rPr>
              <a:t>시기적절한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몸가짐을 수반한 예</a:t>
            </a:r>
            <a:r>
              <a:rPr lang="ko-KR" altLang="en-US" sz="2400" dirty="0"/>
              <a:t>가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			  </a:t>
            </a:r>
            <a:r>
              <a:rPr lang="ko-KR" altLang="en-US" sz="2400" dirty="0"/>
              <a:t>보편타당성을 획득한 행위 규범</a:t>
            </a:r>
            <a:endParaRPr lang="en-US" altLang="ko-KR" sz="2400" dirty="0"/>
          </a:p>
          <a:p>
            <a:endParaRPr lang="en-US" altLang="ko-KR" sz="2400" dirty="0"/>
          </a:p>
          <a:p>
            <a:pPr lvl="2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하늘과 땅의 조화로운 운행과 질서를 유지하기 위해서 천자의 예가 요구된다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lvl="2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계절 변화에 따른 예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하지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,,),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사례(四禮)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/>
            <a:endParaRPr lang="en-US" altLang="ko-KR" sz="24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보편타당성을 가진 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3200" b="1" dirty="0"/>
          </a:p>
          <a:p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왕조의례</a:t>
            </a:r>
            <a:r>
              <a:rPr lang="ko-KR" altLang="en-US" b="1" dirty="0"/>
              <a:t> </a:t>
            </a:r>
            <a:r>
              <a:rPr lang="en-US" altLang="ko-KR" b="1" dirty="0"/>
              <a:t>(5</a:t>
            </a:r>
            <a:r>
              <a:rPr lang="ko-KR" altLang="en-US" b="1" dirty="0" err="1"/>
              <a:t>례</a:t>
            </a:r>
            <a:r>
              <a:rPr lang="en-US" altLang="ko-KR" b="1" dirty="0"/>
              <a:t>)</a:t>
            </a:r>
          </a:p>
          <a:p>
            <a:pPr>
              <a:buNone/>
            </a:pPr>
            <a:r>
              <a:rPr lang="ko-KR" altLang="en-US" dirty="0"/>
              <a:t>  </a:t>
            </a:r>
            <a:r>
              <a:rPr lang="en-US" altLang="ko-KR" dirty="0"/>
              <a:t>		</a:t>
            </a:r>
            <a:r>
              <a:rPr lang="ko-KR" altLang="en-US" sz="2400" dirty="0"/>
              <a:t>가례</a:t>
            </a:r>
            <a:r>
              <a:rPr lang="ko-KR" altLang="en-US" sz="1800" dirty="0"/>
              <a:t>嘉禮</a:t>
            </a:r>
            <a:r>
              <a:rPr lang="ko-KR" altLang="en-US" sz="2400" dirty="0"/>
              <a:t> </a:t>
            </a:r>
            <a:r>
              <a:rPr lang="en-US" altLang="ko-KR" sz="2400" dirty="0"/>
              <a:t>  </a:t>
            </a:r>
            <a:r>
              <a:rPr lang="ko-KR" altLang="en-US" sz="2400" dirty="0" err="1"/>
              <a:t>길례</a:t>
            </a:r>
            <a:r>
              <a:rPr lang="ko-KR" altLang="en-US" sz="1800" dirty="0" err="1"/>
              <a:t>吉禮</a:t>
            </a:r>
            <a:r>
              <a:rPr lang="ko-KR" altLang="en-US" sz="2400" dirty="0"/>
              <a:t>   </a:t>
            </a:r>
            <a:r>
              <a:rPr lang="ko-KR" altLang="en-US" sz="2400" dirty="0" err="1"/>
              <a:t>빈례</a:t>
            </a:r>
            <a:r>
              <a:rPr lang="ko-KR" altLang="en-US" sz="1800" dirty="0" err="1"/>
              <a:t>賓禮</a:t>
            </a:r>
            <a:r>
              <a:rPr lang="ko-KR" altLang="en-US" sz="2400" dirty="0"/>
              <a:t>   군례</a:t>
            </a:r>
            <a:r>
              <a:rPr lang="ko-KR" altLang="en-US" sz="1800" dirty="0"/>
              <a:t>軍禮</a:t>
            </a:r>
            <a:r>
              <a:rPr lang="ko-KR" altLang="en-US" sz="2400" dirty="0"/>
              <a:t> </a:t>
            </a:r>
            <a:r>
              <a:rPr lang="en-US" altLang="ko-KR" sz="2400" dirty="0"/>
              <a:t>  </a:t>
            </a:r>
            <a:r>
              <a:rPr lang="ko-KR" altLang="en-US" sz="2400" dirty="0" err="1"/>
              <a:t>흉례</a:t>
            </a:r>
            <a:r>
              <a:rPr lang="ko-KR" altLang="en-US" sz="1800" dirty="0" err="1"/>
              <a:t>凶禮</a:t>
            </a:r>
            <a:endParaRPr lang="en-US" altLang="ko-KR" sz="1800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r>
              <a:rPr lang="ko-KR" altLang="en-US" b="1" dirty="0">
                <a:latin typeface="HY견고딕" pitchFamily="18" charset="-127"/>
                <a:ea typeface="HY견고딕" pitchFamily="18" charset="-127"/>
              </a:rPr>
              <a:t>家禮</a:t>
            </a:r>
            <a:r>
              <a:rPr lang="en-US" altLang="ko-KR" b="1" dirty="0"/>
              <a:t>(4</a:t>
            </a:r>
            <a:r>
              <a:rPr lang="ko-KR" altLang="en-US" b="1" dirty="0" err="1"/>
              <a:t>례</a:t>
            </a:r>
            <a:r>
              <a:rPr lang="en-US" altLang="ko-KR" b="1" dirty="0"/>
              <a:t>)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pPr>
              <a:buNone/>
            </a:pPr>
            <a:r>
              <a:rPr lang="ko-KR" altLang="en-US" dirty="0"/>
              <a:t>  </a:t>
            </a:r>
            <a:r>
              <a:rPr lang="en-US" altLang="ko-KR" dirty="0"/>
              <a:t>		</a:t>
            </a:r>
            <a:r>
              <a:rPr lang="ko-KR" altLang="en-US" sz="2400" dirty="0"/>
              <a:t>관례</a:t>
            </a:r>
            <a:r>
              <a:rPr lang="ko-KR" altLang="en-US" sz="1800" dirty="0"/>
              <a:t>冠禮</a:t>
            </a:r>
            <a:r>
              <a:rPr lang="ko-KR" altLang="en-US" sz="2400" dirty="0"/>
              <a:t>   혼례</a:t>
            </a:r>
            <a:r>
              <a:rPr lang="ko-KR" altLang="en-US" sz="1800" dirty="0"/>
              <a:t>婚禮</a:t>
            </a:r>
            <a:r>
              <a:rPr lang="ko-KR" altLang="en-US" sz="2400" dirty="0"/>
              <a:t>   상례</a:t>
            </a:r>
            <a:r>
              <a:rPr lang="ko-KR" altLang="en-US" sz="1800" dirty="0"/>
              <a:t>喪禮</a:t>
            </a:r>
            <a:r>
              <a:rPr lang="ko-KR" altLang="en-US" sz="2400" dirty="0"/>
              <a:t>   제례</a:t>
            </a:r>
            <a:r>
              <a:rPr lang="ko-KR" altLang="en-US" sz="1800" dirty="0"/>
              <a:t>祭禮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 err="1"/>
              <a:t>예교문화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73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dist">
              <a:buNone/>
            </a:pP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marL="109728" indent="0" algn="di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군자는 경의를 보여주기 위해 자신을 갈고 닦는다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..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군자는 주위 사람들을 편안하게 해 주기 위해 자신을 갈고 닦는다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..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군자는 자기 자신을 갈고 닦아 모든 백성들을 편안하게 해 준다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요와 순도 이것이 어려운 일임을 알았을 것이다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.”  </a:t>
            </a:r>
          </a:p>
          <a:p>
            <a:pPr marL="109728" indent="0" algn="r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						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논어 </a:t>
            </a:r>
            <a:r>
              <a:rPr lang="ko-KR" altLang="en-US" sz="1800" dirty="0" err="1">
                <a:latin typeface="+mn-ea"/>
              </a:rPr>
              <a:t>헌문편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109728" indent="0" algn="just">
              <a:buNone/>
            </a:pPr>
            <a:endParaRPr lang="en-US" altLang="ko-KR" sz="2400" dirty="0">
              <a:latin typeface="HY궁서" pitchFamily="18" charset="-127"/>
              <a:ea typeface="HY궁서" pitchFamily="18" charset="-127"/>
            </a:endParaRPr>
          </a:p>
          <a:p>
            <a:pPr marL="109728" indent="0" algn="just">
              <a:buNone/>
            </a:pP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군자는 한가지 재주에만 능숙한 도구가 아니다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”</a:t>
            </a:r>
          </a:p>
          <a:p>
            <a:pPr marL="109728" indent="0" algn="r">
              <a:buNone/>
            </a:pPr>
            <a:r>
              <a:rPr lang="en-US" altLang="ko-KR" sz="2000" dirty="0"/>
              <a:t>                                                         	  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논어 </a:t>
            </a:r>
            <a:r>
              <a:rPr lang="ko-KR" altLang="en-US" sz="1800" dirty="0" err="1">
                <a:latin typeface="+mn-ea"/>
              </a:rPr>
              <a:t>위정편</a:t>
            </a:r>
            <a:r>
              <a:rPr lang="en-US" altLang="ko-KR" sz="1800" dirty="0">
                <a:latin typeface="+mn-ea"/>
              </a:rPr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군자(君子)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672064" y="2338608"/>
            <a:ext cx="2664296" cy="0"/>
          </a:xfrm>
          <a:prstGeom prst="line">
            <a:avLst/>
          </a:prstGeom>
          <a:ln w="254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73588" y="3068960"/>
            <a:ext cx="3231976" cy="0"/>
          </a:xfrm>
          <a:prstGeom prst="line">
            <a:avLst/>
          </a:prstGeom>
          <a:ln w="254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631504" y="5157192"/>
            <a:ext cx="8856984" cy="13681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즉 군자는 전문가가 아니라는 것이다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.</a:t>
            </a:r>
          </a:p>
          <a:p>
            <a:pPr algn="just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군자는 특별한 기술을 배우는 것이 아니라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</a:t>
            </a:r>
          </a:p>
          <a:p>
            <a:pPr algn="just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자기 덕성을 기르고 지도자의 역량을 배양해야 하는 존재이다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 marL="109728" indent="0"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 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군자는 정의에 밝고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소인은 이해관계에 밝다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”</a:t>
            </a:r>
          </a:p>
          <a:p>
            <a:pPr marL="109728" indent="0">
              <a:buNone/>
            </a:pPr>
            <a:r>
              <a:rPr lang="en-US" altLang="ko-KR" sz="2400" dirty="0">
                <a:latin typeface="+mn-ea"/>
              </a:rPr>
              <a:t>						    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논어 </a:t>
            </a:r>
            <a:r>
              <a:rPr lang="ko-KR" altLang="en-US" sz="1800" dirty="0" err="1">
                <a:latin typeface="+mn-ea"/>
              </a:rPr>
              <a:t>리인편</a:t>
            </a:r>
            <a:r>
              <a:rPr lang="en-US" altLang="ko-KR" sz="1800" dirty="0">
                <a:latin typeface="+mn-ea"/>
              </a:rPr>
              <a:t>)</a:t>
            </a:r>
          </a:p>
          <a:p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소인은 도덕적인 훈련의 부족으로 물질적인 행보</a:t>
            </a:r>
            <a:r>
              <a:rPr lang="en-US" altLang="ko-KR" sz="2400" dirty="0"/>
              <a:t>,</a:t>
            </a:r>
          </a:p>
          <a:p>
            <a:pPr marL="109728" indent="0">
              <a:lnSpc>
                <a:spcPct val="110000"/>
              </a:lnSpc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즉 이해관계에만 관심을</a:t>
            </a:r>
            <a:r>
              <a:rPr lang="en-US" altLang="ko-KR" sz="2400" dirty="0"/>
              <a:t> </a:t>
            </a:r>
            <a:r>
              <a:rPr lang="ko-KR" altLang="en-US" sz="2400" dirty="0"/>
              <a:t>갖는다</a:t>
            </a:r>
            <a:r>
              <a:rPr lang="en-US" altLang="ko-KR" sz="2400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2400" dirty="0"/>
              <a:t>따라서 이익을 추구하는 상인이나 무역업자의 사회적 지위는 가장 하위에 두어진다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소인(小人)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서주 왕의 계보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1" y="0"/>
            <a:ext cx="9144001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523999" y="0"/>
            <a:ext cx="971602" cy="1093276"/>
          </a:xfrm>
          <a:prstGeom prst="ellipse">
            <a:avLst/>
          </a:prstGeom>
          <a:noFill/>
          <a:ln w="38100" cmpd="sng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981200" y="1417638"/>
            <a:ext cx="8229600" cy="48196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</a:rPr>
              <a:t>주족의</a:t>
            </a:r>
            <a:r>
              <a:rPr lang="ko-KR" altLang="en-US" sz="2400" dirty="0">
                <a:solidFill>
                  <a:schemeClr val="tx1"/>
                </a:solidFill>
              </a:rPr>
              <a:t> 시조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</a:rPr>
              <a:t>탄생설화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기</a:t>
            </a:r>
            <a:r>
              <a:rPr lang="ko-KR" altLang="en-US" sz="2000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棄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lvl="1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천신의 은총을 받아 편안하게 태어났고</a:t>
            </a:r>
            <a:r>
              <a:rPr lang="en-US" altLang="ko-KR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거리에 버려 두었을 때는 소나 양이 젖을 주고 나무꾼이 구하였으며</a:t>
            </a:r>
            <a:r>
              <a:rPr lang="en-US" altLang="ko-KR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얼음위에서는 새가 따뜻하게 하였다</a:t>
            </a:r>
            <a:r>
              <a:rPr lang="en-US" altLang="ko-KR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’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시경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75720" y="5301208"/>
            <a:ext cx="5184576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472" lvl="2" fontAlgn="base">
              <a:spcBef>
                <a:spcPts val="400"/>
              </a:spcBef>
              <a:buSzPct val="68000"/>
            </a:pPr>
            <a:r>
              <a:rPr lang="ko-KR" altLang="en-US" sz="2400" b="1" dirty="0">
                <a:solidFill>
                  <a:schemeClr val="tx1"/>
                </a:solidFill>
              </a:rPr>
              <a:t>후직</a:t>
            </a:r>
            <a:r>
              <a:rPr lang="ko-KR" altLang="en-US" sz="20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后稷</a:t>
            </a:r>
            <a:r>
              <a:rPr lang="ko-KR" altLang="en-US" sz="2400" b="1" dirty="0">
                <a:solidFill>
                  <a:schemeClr val="tx1"/>
                </a:solidFill>
              </a:rPr>
              <a:t>  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농업의 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곡물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신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076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altLang="ko-KR" sz="3000" dirty="0">
                <a:latin typeface="HY견고딕" pitchFamily="18" charset="-127"/>
                <a:ea typeface="HY견고딕" pitchFamily="18" charset="-127"/>
              </a:rPr>
              <a:t>	</a:t>
            </a:r>
          </a:p>
          <a:p>
            <a:pPr marL="109728" indent="0">
              <a:buNone/>
            </a:pPr>
            <a:r>
              <a:rPr lang="en-US" altLang="ko-KR" sz="3000" dirty="0">
                <a:latin typeface="HY견고딕" pitchFamily="18" charset="-127"/>
                <a:ea typeface="HY견고딕" pitchFamily="18" charset="-127"/>
              </a:rPr>
              <a:t>		“</a:t>
            </a:r>
            <a:r>
              <a:rPr lang="ko-KR" altLang="en-US" sz="3000" dirty="0" err="1">
                <a:latin typeface="HY견고딕" pitchFamily="18" charset="-127"/>
                <a:ea typeface="HY견고딕" pitchFamily="18" charset="-127"/>
              </a:rPr>
              <a:t>君君臣臣父父子子</a:t>
            </a:r>
            <a:r>
              <a:rPr lang="en-US" altLang="ko-KR" sz="3000" dirty="0">
                <a:latin typeface="HY견고딕" pitchFamily="18" charset="-127"/>
                <a:ea typeface="HY견고딕" pitchFamily="18" charset="-127"/>
              </a:rPr>
              <a:t>”</a:t>
            </a:r>
            <a:r>
              <a:rPr lang="en-US" altLang="ko-KR" sz="2000" dirty="0"/>
              <a:t>(</a:t>
            </a:r>
            <a:r>
              <a:rPr lang="ko-KR" altLang="en-US" sz="2000" dirty="0"/>
              <a:t>정명正名)</a:t>
            </a:r>
          </a:p>
          <a:p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 algn="just"/>
            <a:r>
              <a:rPr lang="ko-KR" altLang="en-US" dirty="0">
                <a:latin typeface="궁서" pitchFamily="18" charset="-127"/>
                <a:ea typeface="궁서" pitchFamily="18" charset="-127"/>
              </a:rPr>
              <a:t>군자가 인을 버리면 어떻게 자신의 이름을 이룰 수 있을까</a:t>
            </a: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 marL="109728" indent="0" algn="r"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 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논어 </a:t>
            </a:r>
            <a:r>
              <a:rPr lang="ko-KR" altLang="en-US" sz="2400" dirty="0" err="1">
                <a:latin typeface="+mn-ea"/>
              </a:rPr>
              <a:t>리인편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dirty="0"/>
              <a:t>군자라는 이름을 이루었으면</a:t>
            </a:r>
            <a:r>
              <a:rPr lang="en-US" altLang="ko-KR" dirty="0"/>
              <a:t>(</a:t>
            </a:r>
            <a:r>
              <a:rPr lang="ko-KR" altLang="en-US" dirty="0"/>
              <a:t>成名</a:t>
            </a:r>
            <a:r>
              <a:rPr lang="en-US" altLang="ko-KR" dirty="0"/>
              <a:t>), </a:t>
            </a:r>
            <a:r>
              <a:rPr lang="ko-KR" altLang="en-US" dirty="0"/>
              <a:t>그 이름에 어울리게 행동해야</a:t>
            </a:r>
            <a:r>
              <a:rPr lang="en-US" altLang="ko-KR" dirty="0"/>
              <a:t>(</a:t>
            </a:r>
            <a:r>
              <a:rPr lang="ko-KR" altLang="en-US" dirty="0"/>
              <a:t>正名</a:t>
            </a:r>
            <a:r>
              <a:rPr lang="en-US" altLang="ko-KR" dirty="0"/>
              <a:t>) </a:t>
            </a:r>
            <a:r>
              <a:rPr lang="ko-KR" altLang="en-US" dirty="0"/>
              <a:t>한다</a:t>
            </a:r>
            <a:endParaRPr lang="en-US" altLang="ko-KR" dirty="0"/>
          </a:p>
          <a:p>
            <a:pPr algn="r"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즉 정치에서 가장 먼저 해야 할 일은 이름을 바로잡는 것이며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, </a:t>
            </a:r>
          </a:p>
          <a:p>
            <a:pPr algn="r"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이는 이름에 맞게 행위를 바로잡는 것임을 의미한다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.</a:t>
            </a:r>
            <a:endParaRPr lang="ko-KR" altLang="en-US" sz="2400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2-4. </a:t>
            </a:r>
            <a:r>
              <a:rPr lang="ko-KR" altLang="en-US" dirty="0"/>
              <a:t>군자의 정치란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9539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혈연이 아닌 도덕성에 따른 계급질서로서  </a:t>
            </a:r>
            <a:endParaRPr lang="en-US" altLang="ko-KR" sz="2400" dirty="0"/>
          </a:p>
          <a:p>
            <a:pPr marL="109728" indent="0" algn="r">
              <a:buNone/>
            </a:pPr>
            <a:r>
              <a:rPr lang="en-US" altLang="ko-KR" sz="2400" dirty="0"/>
              <a:t>	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군자 중심의 계급질서 인정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정치의 중요한 과제는 </a:t>
            </a:r>
            <a:endParaRPr lang="en-US" altLang="ko-KR" sz="2400" dirty="0"/>
          </a:p>
          <a:p>
            <a:pPr marL="109728" indent="0" algn="r">
              <a:buNone/>
            </a:pPr>
            <a:r>
              <a:rPr lang="en-US" altLang="ko-KR" sz="2400" dirty="0"/>
              <a:t>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교육을 통한 백성들의 생활 개조</a:t>
            </a:r>
            <a:r>
              <a:rPr lang="ko-KR" altLang="en-US" sz="2400" dirty="0"/>
              <a:t>  </a:t>
            </a:r>
            <a:r>
              <a:rPr lang="en-US" altLang="ko-KR" sz="2400" dirty="0"/>
              <a:t> </a:t>
            </a: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따라서 정치적 역량이 있는 사람이란</a:t>
            </a:r>
            <a:endParaRPr lang="en-US" altLang="ko-KR" sz="2400" dirty="0"/>
          </a:p>
          <a:p>
            <a:pPr marL="109728" indent="0" algn="r">
              <a:buNone/>
            </a:pPr>
            <a:r>
              <a:rPr lang="en-US" altLang="ko-KR" sz="2400" dirty="0"/>
              <a:t>			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백성의 본보기가 될 만한 인물</a:t>
            </a:r>
          </a:p>
          <a:p>
            <a:pPr algn="just"/>
            <a:endParaRPr lang="en-US" altLang="ko-KR" dirty="0"/>
          </a:p>
          <a:p>
            <a:pPr algn="just">
              <a:buFont typeface="Wingdings" pitchFamily="2" charset="2"/>
              <a:buChar char="v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>
                <a:latin typeface="양재깨비체B" pitchFamily="18" charset="-127"/>
                <a:ea typeface="양재깨비체B" pitchFamily="18" charset="-127"/>
              </a:rPr>
              <a:t>군자의 도덕정치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2600" dirty="0"/>
              <a:t>  </a:t>
            </a:r>
          </a:p>
          <a:p>
            <a:pPr>
              <a:buNone/>
            </a:pPr>
            <a:r>
              <a:rPr lang="en-US" altLang="ko-KR" sz="2600" dirty="0"/>
              <a:t>  </a:t>
            </a:r>
          </a:p>
          <a:p>
            <a:pPr>
              <a:buNone/>
            </a:pPr>
            <a:endParaRPr lang="en-US" altLang="ko-KR" sz="2600" dirty="0"/>
          </a:p>
          <a:p>
            <a:pPr>
              <a:buNone/>
            </a:pPr>
            <a:r>
              <a:rPr lang="ko-KR" altLang="en-US" sz="2600" dirty="0"/>
              <a:t>  </a:t>
            </a:r>
            <a:endParaRPr lang="en-US" altLang="ko-KR" sz="2600" dirty="0"/>
          </a:p>
          <a:p>
            <a:pPr>
              <a:buNone/>
            </a:pPr>
            <a:r>
              <a:rPr lang="en-US" altLang="ko-KR" sz="2600" dirty="0"/>
              <a:t> </a:t>
            </a:r>
          </a:p>
          <a:p>
            <a:pPr>
              <a:buNone/>
            </a:pPr>
            <a:r>
              <a:rPr lang="en-US" altLang="ko-KR" sz="2600" dirty="0"/>
              <a:t>         </a:t>
            </a:r>
          </a:p>
          <a:p>
            <a:pPr>
              <a:buNone/>
            </a:pPr>
            <a:endParaRPr lang="en-US" altLang="ko-KR" sz="2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유가 경전 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292556" y="1635799"/>
            <a:ext cx="2808312" cy="2232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오경五經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92556" y="4022519"/>
            <a:ext cx="2880320" cy="215947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사서四書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456040" y="1627072"/>
            <a:ext cx="2808312" cy="2232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시경 </a:t>
            </a:r>
            <a:r>
              <a:rPr lang="ko-KR" altLang="en-US" sz="2000" dirty="0">
                <a:solidFill>
                  <a:schemeClr val="tx1"/>
                </a:solidFill>
              </a:rPr>
              <a:t>詩經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서경 </a:t>
            </a:r>
            <a:r>
              <a:rPr lang="ko-KR" altLang="en-US" sz="2000" dirty="0">
                <a:solidFill>
                  <a:schemeClr val="tx1"/>
                </a:solidFill>
              </a:rPr>
              <a:t>書經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역경 </a:t>
            </a:r>
            <a:r>
              <a:rPr lang="ko-KR" altLang="en-US" sz="2000" dirty="0">
                <a:solidFill>
                  <a:schemeClr val="tx1"/>
                </a:solidFill>
              </a:rPr>
              <a:t>易經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춘추 </a:t>
            </a:r>
            <a:r>
              <a:rPr lang="ko-KR" altLang="en-US" sz="2000" dirty="0">
                <a:solidFill>
                  <a:schemeClr val="tx1"/>
                </a:solidFill>
              </a:rPr>
              <a:t>春秋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예기 </a:t>
            </a:r>
            <a:r>
              <a:rPr lang="ko-KR" altLang="en-US" sz="2000" dirty="0">
                <a:solidFill>
                  <a:schemeClr val="tx1"/>
                </a:solidFill>
              </a:rPr>
              <a:t>禮記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384032" y="4025298"/>
            <a:ext cx="2880320" cy="213924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논어 </a:t>
            </a:r>
            <a:r>
              <a:rPr lang="ko-KR" altLang="en-US" sz="2000" dirty="0">
                <a:solidFill>
                  <a:schemeClr val="tx1"/>
                </a:solidFill>
              </a:rPr>
              <a:t>論語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맹자 </a:t>
            </a:r>
            <a:r>
              <a:rPr lang="ko-KR" altLang="en-US" sz="2000" dirty="0">
                <a:solidFill>
                  <a:schemeClr val="tx1"/>
                </a:solidFill>
              </a:rPr>
              <a:t>孟子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대학 </a:t>
            </a:r>
            <a:r>
              <a:rPr lang="ko-KR" altLang="en-US" sz="2000" dirty="0">
                <a:solidFill>
                  <a:schemeClr val="tx1"/>
                </a:solidFill>
              </a:rPr>
              <a:t>大學</a:t>
            </a:r>
            <a:r>
              <a:rPr lang="ko-KR" altLang="en-US" sz="2400" dirty="0">
                <a:solidFill>
                  <a:schemeClr val="tx1"/>
                </a:solidFill>
              </a:rPr>
              <a:t> 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중용 </a:t>
            </a:r>
            <a:r>
              <a:rPr lang="ko-KR" altLang="en-US" sz="2000" dirty="0">
                <a:solidFill>
                  <a:schemeClr val="tx1"/>
                </a:solidFill>
              </a:rPr>
              <a:t>中庸</a:t>
            </a:r>
          </a:p>
        </p:txBody>
      </p:sp>
    </p:spTree>
    <p:extLst>
      <p:ext uri="{BB962C8B-B14F-4D97-AF65-F5344CB8AC3E}">
        <p14:creationId xmlns:p14="http://schemas.microsoft.com/office/powerpoint/2010/main" val="40959526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dirty="0" err="1"/>
              <a:t>Bc</a:t>
            </a:r>
            <a:r>
              <a:rPr lang="en-US" altLang="ko-KR" dirty="0"/>
              <a:t> 550	500	450	400	350	300	250	200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/>
              <a:t>     </a:t>
            </a:r>
            <a:r>
              <a:rPr lang="ko-KR" altLang="en-US" sz="3600" b="1" dirty="0"/>
              <a:t>공자</a:t>
            </a:r>
            <a:r>
              <a:rPr lang="ko-KR" altLang="en-US" dirty="0"/>
              <a:t>        </a:t>
            </a:r>
            <a:r>
              <a:rPr lang="ko-KR" altLang="en-US" dirty="0" err="1"/>
              <a:t>자하</a:t>
            </a:r>
            <a:r>
              <a:rPr lang="en-US" altLang="ko-KR" dirty="0"/>
              <a:t>	….. &gt;…	    </a:t>
            </a:r>
            <a:r>
              <a:rPr lang="ko-KR" altLang="en-US" b="1" dirty="0"/>
              <a:t>순자</a:t>
            </a:r>
            <a:r>
              <a:rPr lang="ko-KR" altLang="en-US" dirty="0"/>
              <a:t>     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ko-KR" dirty="0">
                <a:solidFill>
                  <a:srgbClr val="0070C0"/>
                </a:solidFill>
              </a:rPr>
              <a:t>								    </a:t>
            </a:r>
            <a:r>
              <a:rPr lang="en-US" altLang="ko-KR" dirty="0"/>
              <a:t>   		            </a:t>
            </a:r>
            <a:r>
              <a:rPr lang="ko-KR" altLang="en-US" dirty="0"/>
              <a:t>증자   </a:t>
            </a:r>
            <a:r>
              <a:rPr lang="en-US" altLang="ko-KR" dirty="0"/>
              <a:t>&gt;  </a:t>
            </a:r>
            <a:r>
              <a:rPr lang="ko-KR" altLang="en-US" dirty="0"/>
              <a:t>자사  </a:t>
            </a:r>
            <a:r>
              <a:rPr lang="en-US" altLang="ko-KR" dirty="0"/>
              <a:t>&gt;  </a:t>
            </a:r>
            <a:r>
              <a:rPr lang="ko-KR" altLang="en-US" b="1" dirty="0"/>
              <a:t>맹자</a:t>
            </a:r>
            <a:r>
              <a:rPr lang="en-US" altLang="ko-KR" dirty="0"/>
              <a:t>	</a:t>
            </a:r>
          </a:p>
          <a:p>
            <a:pPr>
              <a:buNone/>
            </a:pPr>
            <a:r>
              <a:rPr lang="en-US" altLang="ko-KR" dirty="0"/>
              <a:t>						    	 								  			     		</a:t>
            </a:r>
          </a:p>
          <a:p>
            <a:pPr>
              <a:buNone/>
            </a:pPr>
            <a:r>
              <a:rPr lang="en-US" altLang="ko-KR" dirty="0"/>
              <a:t>		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제자백가</a:t>
            </a:r>
            <a:r>
              <a:rPr lang="ko-KR" altLang="en-US" dirty="0"/>
              <a:t> </a:t>
            </a:r>
            <a:r>
              <a:rPr lang="ko-KR" altLang="en-US" dirty="0" err="1"/>
              <a:t>諸子百家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135560" y="2132856"/>
            <a:ext cx="79928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/>
          <a:stretch/>
        </p:blipFill>
        <p:spPr>
          <a:xfrm>
            <a:off x="7840560" y="3913936"/>
            <a:ext cx="1957644" cy="256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970" y="549881"/>
            <a:ext cx="1899592" cy="189959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852037" y="2604407"/>
            <a:ext cx="4202531" cy="10257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유가 </a:t>
            </a:r>
            <a:r>
              <a:rPr lang="ko-KR" altLang="en-US" sz="24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儒家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125711" y="4193552"/>
            <a:ext cx="2928856" cy="7966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묵가 </a:t>
            </a:r>
            <a:r>
              <a:rPr lang="ko-KR" altLang="en-US" sz="24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墨家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439816" y="5365612"/>
            <a:ext cx="2928856" cy="7966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도가 </a:t>
            </a:r>
            <a:r>
              <a:rPr lang="ko-KR" altLang="en-US" sz="24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道家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62235" y="1572572"/>
            <a:ext cx="2928856" cy="76473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법가 </a:t>
            </a:r>
            <a:r>
              <a:rPr lang="ko-KR" altLang="en-US" sz="24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法家</a:t>
            </a:r>
          </a:p>
        </p:txBody>
      </p:sp>
    </p:spTree>
    <p:extLst>
      <p:ext uri="{BB962C8B-B14F-4D97-AF65-F5344CB8AC3E}">
        <p14:creationId xmlns:p14="http://schemas.microsoft.com/office/powerpoint/2010/main" val="13207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1340768"/>
            <a:ext cx="8280920" cy="4968552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ko-KR" altLang="en-US" sz="3200" dirty="0">
                <a:latin typeface="HY강M" pitchFamily="18" charset="-127"/>
                <a:ea typeface="HY강M" pitchFamily="18" charset="-127"/>
              </a:rPr>
              <a:t>공자의 생애는 </a:t>
            </a:r>
            <a:endParaRPr lang="en-US" altLang="ko-KR" sz="3200" dirty="0">
              <a:latin typeface="HY강M" pitchFamily="18" charset="-127"/>
              <a:ea typeface="HY강M" pitchFamily="18" charset="-127"/>
            </a:endParaRPr>
          </a:p>
          <a:p>
            <a:pPr algn="just">
              <a:buNone/>
            </a:pPr>
            <a:r>
              <a:rPr lang="en-US" altLang="ko-KR" sz="3200" dirty="0">
                <a:latin typeface="HY강M" pitchFamily="18" charset="-127"/>
                <a:ea typeface="HY강M" pitchFamily="18" charset="-127"/>
              </a:rPr>
              <a:t>   		</a:t>
            </a:r>
            <a:r>
              <a:rPr lang="ko-KR" altLang="en-US" sz="2400" dirty="0">
                <a:latin typeface="HY강M" pitchFamily="18" charset="-127"/>
                <a:ea typeface="HY강M" pitchFamily="18" charset="-127"/>
              </a:rPr>
              <a:t>그가 끼친 엄청난 영향력에 비해</a:t>
            </a:r>
            <a:endParaRPr lang="en-US" altLang="ko-KR" sz="2400" dirty="0">
              <a:latin typeface="HY강M" pitchFamily="18" charset="-127"/>
              <a:ea typeface="HY강M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  		</a:t>
            </a:r>
            <a:r>
              <a:rPr lang="ko-KR" altLang="en-US" sz="2400" dirty="0">
                <a:latin typeface="HY강M" pitchFamily="18" charset="-127"/>
                <a:ea typeface="HY강M" pitchFamily="18" charset="-127"/>
              </a:rPr>
              <a:t>너무 </a:t>
            </a:r>
            <a:r>
              <a:rPr lang="ko-KR" altLang="en-US" sz="2400" dirty="0" err="1">
                <a:latin typeface="HY강M" pitchFamily="18" charset="-127"/>
                <a:ea typeface="HY강M" pitchFamily="18" charset="-127"/>
              </a:rPr>
              <a:t>보잘</a:t>
            </a:r>
            <a:r>
              <a:rPr lang="ko-KR" altLang="en-US" sz="2400" dirty="0">
                <a:latin typeface="HY강M" pitchFamily="18" charset="-127"/>
                <a:ea typeface="HY강M" pitchFamily="18" charset="-127"/>
              </a:rPr>
              <a:t> 것 없는 것이었지만</a:t>
            </a:r>
            <a:r>
              <a:rPr lang="en-US" altLang="ko-KR" sz="2400" dirty="0">
                <a:latin typeface="HY강M" pitchFamily="18" charset="-127"/>
                <a:ea typeface="HY강M" pitchFamily="18" charset="-127"/>
              </a:rPr>
              <a:t>,</a:t>
            </a:r>
          </a:p>
          <a:p>
            <a:pPr algn="just">
              <a:lnSpc>
                <a:spcPct val="150000"/>
              </a:lnSpc>
              <a:buNone/>
            </a:pPr>
            <a:r>
              <a:rPr lang="ko-KR" altLang="en-US" sz="3200" dirty="0">
                <a:latin typeface="HY강M" pitchFamily="18" charset="-127"/>
                <a:ea typeface="HY강M" pitchFamily="18" charset="-127"/>
              </a:rPr>
              <a:t>전통시대 유교문화권에서 공자는 </a:t>
            </a:r>
            <a:endParaRPr lang="en-US" altLang="ko-KR" sz="3200" dirty="0">
              <a:latin typeface="HY강M" pitchFamily="18" charset="-127"/>
              <a:ea typeface="HY강M" pitchFamily="18" charset="-127"/>
            </a:endParaRPr>
          </a:p>
          <a:p>
            <a:pPr algn="just">
              <a:buNone/>
            </a:pPr>
            <a:r>
              <a:rPr lang="en-US" altLang="ko-KR" sz="3200" dirty="0">
                <a:latin typeface="HY강M" pitchFamily="18" charset="-127"/>
                <a:ea typeface="HY강M" pitchFamily="18" charset="-127"/>
              </a:rPr>
              <a:t>   		</a:t>
            </a:r>
            <a:r>
              <a:rPr lang="ko-KR" altLang="en-US" sz="2400" dirty="0">
                <a:latin typeface="HY강M" pitchFamily="18" charset="-127"/>
                <a:ea typeface="HY강M" pitchFamily="18" charset="-127"/>
              </a:rPr>
              <a:t>삶의 모든 영역에서 권위를 지녔다</a:t>
            </a:r>
            <a:r>
              <a:rPr lang="en-US" altLang="ko-KR" sz="3200" dirty="0">
                <a:latin typeface="HY강M" pitchFamily="18" charset="-127"/>
                <a:ea typeface="HY강M" pitchFamily="18" charset="-127"/>
              </a:rPr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91544" y="274638"/>
            <a:ext cx="8219256" cy="1138138"/>
          </a:xfrm>
        </p:spPr>
        <p:txBody>
          <a:bodyPr>
            <a:normAutofit/>
          </a:bodyPr>
          <a:lstStyle/>
          <a:p>
            <a:r>
              <a:rPr lang="ko-KR" altLang="en-US" dirty="0"/>
              <a:t>결론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47528" y="1752601"/>
            <a:ext cx="8496944" cy="3058710"/>
          </a:xfrm>
        </p:spPr>
        <p:txBody>
          <a:bodyPr>
            <a:normAutofit/>
          </a:bodyPr>
          <a:lstStyle/>
          <a:p>
            <a:r>
              <a:rPr lang="ko-KR" altLang="en-US" dirty="0"/>
              <a:t>천하통일의 숨은 공로자</a:t>
            </a:r>
            <a:r>
              <a:rPr lang="en-US" altLang="ko-KR" dirty="0"/>
              <a:t>, </a:t>
            </a:r>
            <a:r>
              <a:rPr lang="ko-KR" altLang="en-US" dirty="0" err="1"/>
              <a:t>상앙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전국시대 </a:t>
            </a:r>
            <a:r>
              <a:rPr lang="ko-KR" altLang="en-US" sz="2000" dirty="0" err="1"/>
              <a:t>위나라</a:t>
            </a:r>
            <a:r>
              <a:rPr lang="ko-KR" altLang="en-US" sz="2000" dirty="0"/>
              <a:t> 출신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공손앙</a:t>
            </a:r>
            <a:r>
              <a:rPr lang="en-US" altLang="ko-KR" sz="2000" dirty="0"/>
              <a:t>(</a:t>
            </a:r>
            <a:r>
              <a:rPr lang="ko-KR" altLang="en-US" sz="2000" dirty="0" err="1"/>
              <a:t>公孫鞅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진 </a:t>
            </a:r>
            <a:r>
              <a:rPr lang="ko-KR" altLang="en-US" sz="2000" dirty="0" err="1"/>
              <a:t>효공의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구현령</a:t>
            </a:r>
            <a:r>
              <a:rPr lang="ko-KR" alt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信賞必罰의 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태자의 죄를 스승에게 묻다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차</a:t>
            </a:r>
            <a:r>
              <a:rPr lang="en-US" altLang="ko-KR" sz="2000" dirty="0"/>
              <a:t>(Bc359), 2</a:t>
            </a:r>
            <a:r>
              <a:rPr lang="ko-KR" altLang="en-US" sz="2000" dirty="0"/>
              <a:t>차</a:t>
            </a:r>
            <a:r>
              <a:rPr lang="en-US" altLang="ko-KR" sz="2000" dirty="0"/>
              <a:t>(Bc350)</a:t>
            </a:r>
            <a:r>
              <a:rPr lang="ko-KR" altLang="en-US" sz="2000" dirty="0"/>
              <a:t>의 정치개혁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상앙</a:t>
            </a:r>
            <a:r>
              <a:rPr lang="ko-KR" altLang="en-US" sz="3200" dirty="0"/>
              <a:t>商鞅</a:t>
            </a:r>
            <a:r>
              <a:rPr lang="en-US" altLang="ko-KR" dirty="0"/>
              <a:t>, </a:t>
            </a:r>
            <a:r>
              <a:rPr lang="ko-KR" altLang="en-US" dirty="0"/>
              <a:t>그는 누구인가</a:t>
            </a:r>
          </a:p>
        </p:txBody>
      </p:sp>
    </p:spTree>
    <p:extLst>
      <p:ext uri="{BB962C8B-B14F-4D97-AF65-F5344CB8AC3E}">
        <p14:creationId xmlns:p14="http://schemas.microsoft.com/office/powerpoint/2010/main" val="3851363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9420"/>
            <a:ext cx="9144001" cy="682858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1" y="0"/>
            <a:ext cx="9173209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24000" y="5446979"/>
            <a:ext cx="7380312" cy="13882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94B6D2"/>
              </a:buClr>
              <a:buSzPct val="68000"/>
            </a:pP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개의 강한 국가들만 생존</a:t>
            </a:r>
            <a:endParaRPr lang="en-US" altLang="ko-KR" sz="22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spcBef>
                <a:spcPts val="400"/>
              </a:spcBef>
              <a:buClr>
                <a:srgbClr val="94B6D2"/>
              </a:buClr>
              <a:buSzPct val="68000"/>
            </a:pP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제후국의 작위가 아닌 독립 군주</a:t>
            </a: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王</a:t>
            </a: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칭하고</a:t>
            </a:r>
            <a:endParaRPr lang="en-US" altLang="ko-KR" sz="22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65760" indent="-256032">
              <a:spcBef>
                <a:spcPts val="400"/>
              </a:spcBef>
              <a:buClr>
                <a:srgbClr val="94B6D2"/>
              </a:buClr>
              <a:buSzPct val="68000"/>
            </a:pP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혈연이 아닌</a:t>
            </a: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봉건제 탈피</a:t>
            </a:r>
            <a:r>
              <a:rPr lang="en-US" altLang="ko-KR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2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능력 위주로 인재 선발</a:t>
            </a:r>
            <a:endParaRPr lang="ko-KR" altLang="en-US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85702" y="4794536"/>
            <a:ext cx="2555268" cy="10341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변법 </a:t>
            </a:r>
            <a:r>
              <a:rPr lang="ko-KR" altLang="en-US" sz="2000" b="1" dirty="0">
                <a:solidFill>
                  <a:srgbClr val="FF0000"/>
                </a:solidFill>
              </a:rPr>
              <a:t>變法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5013" y="2575527"/>
            <a:ext cx="6649686" cy="28803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2800" b="1" dirty="0">
                <a:solidFill>
                  <a:schemeClr val="tx1"/>
                </a:solidFill>
              </a:rPr>
              <a:t>	</a:t>
            </a:r>
            <a:r>
              <a:rPr lang="ko-KR" altLang="en-US" sz="2800" b="1" dirty="0">
                <a:solidFill>
                  <a:schemeClr val="tx1"/>
                </a:solidFill>
              </a:rPr>
              <a:t>춘추시대  </a:t>
            </a:r>
            <a:r>
              <a:rPr lang="en-US" altLang="ko-KR" sz="2800" b="1" dirty="0">
                <a:solidFill>
                  <a:schemeClr val="tx1"/>
                </a:solidFill>
              </a:rPr>
              <a:t>		</a:t>
            </a:r>
            <a:r>
              <a:rPr lang="ko-KR" altLang="en-US" sz="2800" b="1" dirty="0">
                <a:solidFill>
                  <a:schemeClr val="tx1"/>
                </a:solidFill>
              </a:rPr>
              <a:t>전국시대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4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	</a:t>
            </a:r>
          </a:p>
          <a:p>
            <a:pPr algn="just"/>
            <a:r>
              <a:rPr lang="en-US" altLang="ko-KR" sz="24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	</a:t>
            </a:r>
            <a:r>
              <a:rPr lang="ko-KR" altLang="en-US" sz="24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읍제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영토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제후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작위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	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군주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왕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just"/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혈연집단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관료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봉건제 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</a:t>
            </a:r>
            <a:r>
              <a:rPr lang="ko-KR" altLang="en-US" sz="24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군현제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295800" y="3026604"/>
            <a:ext cx="792088" cy="484632"/>
          </a:xfrm>
          <a:prstGeom prst="rightArrow">
            <a:avLst/>
          </a:prstGeom>
          <a:gradFill>
            <a:gsLst>
              <a:gs pos="19850">
                <a:srgbClr val="811F00"/>
              </a:gs>
              <a:gs pos="0">
                <a:schemeClr val="accent2">
                  <a:shade val="15000"/>
                  <a:satMod val="180000"/>
                </a:schemeClr>
              </a:gs>
              <a:gs pos="50000">
                <a:schemeClr val="accent2">
                  <a:shade val="45000"/>
                  <a:satMod val="170000"/>
                </a:schemeClr>
              </a:gs>
              <a:gs pos="70000">
                <a:schemeClr val="accent2">
                  <a:tint val="99000"/>
                  <a:shade val="65000"/>
                  <a:satMod val="155000"/>
                </a:schemeClr>
              </a:gs>
              <a:gs pos="100000">
                <a:schemeClr val="accent2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폭발 1 15"/>
          <p:cNvSpPr/>
          <p:nvPr/>
        </p:nvSpPr>
        <p:spPr>
          <a:xfrm>
            <a:off x="3496006" y="3376860"/>
            <a:ext cx="2066528" cy="2110659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철기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4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>
              <a:lnSpc>
                <a:spcPct val="150000"/>
              </a:lnSpc>
              <a:buClr>
                <a:srgbClr val="94B6D2"/>
              </a:buClr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철기 보급과 농업혁명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lnSpc>
                <a:spcPct val="150000"/>
              </a:lnSpc>
              <a:buClr>
                <a:srgbClr val="94B6D2"/>
              </a:buClr>
            </a:pP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lnSpc>
                <a:spcPct val="150000"/>
              </a:lnSpc>
              <a:buClr>
                <a:srgbClr val="94B6D2"/>
              </a:buClr>
            </a:pP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씨족공동체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邑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해체와 家의 성립 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lnSpc>
                <a:spcPct val="150000"/>
              </a:lnSpc>
              <a:buClr>
                <a:srgbClr val="94B6D2"/>
              </a:buClr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상공업과 도시의 발달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화폐경제의 출현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lnSpc>
                <a:spcPct val="150000"/>
              </a:lnSpc>
              <a:buClr>
                <a:srgbClr val="94B6D2"/>
              </a:buClr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사상가 집단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제자백가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출현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전국시대 </a:t>
            </a:r>
            <a:r>
              <a:rPr lang="ko-KR" altLang="en-US" dirty="0" err="1"/>
              <a:t>사회경제상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1904" y="1628800"/>
            <a:ext cx="5112568" cy="86409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농업생산력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(7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 생산량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(3-4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증대</a:t>
            </a:r>
            <a:endParaRPr lang="en-US" altLang="ko-KR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잉여노동인구 발생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3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전국시대 변법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0336" y="1"/>
            <a:ext cx="9144000" cy="6860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575720" y="2492896"/>
            <a:ext cx="1562472" cy="93610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rgbClr val="FF0000"/>
                </a:solidFill>
              </a:rPr>
              <a:t>상앙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서주 왕의 계보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1" y="0"/>
            <a:ext cx="9144001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295800" y="1417638"/>
            <a:ext cx="1300016" cy="1093276"/>
          </a:xfrm>
          <a:prstGeom prst="ellipse">
            <a:avLst/>
          </a:prstGeom>
          <a:noFill/>
          <a:ln w="38100" cmpd="sng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631504" y="2747204"/>
            <a:ext cx="4032448" cy="36453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섬서성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기산 주원에 기틀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토착민인 姜族과 연합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농경을 장려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성곽과 궁실을 축조</a:t>
            </a:r>
            <a:endParaRPr lang="en-US" altLang="ko-KR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“</a:t>
            </a:r>
            <a:r>
              <a:rPr lang="ko-KR" altLang="en-US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덕을 쌓고 의를 행하여</a:t>
            </a:r>
            <a:r>
              <a:rPr lang="en-US" altLang="ko-KR" sz="2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..”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내용 개체 틀 3" descr="주나라의 봉건제후국.bmp"/>
          <p:cNvPicPr>
            <a:picLocks noChangeAspect="1"/>
          </p:cNvPicPr>
          <p:nvPr/>
        </p:nvPicPr>
        <p:blipFill>
          <a:blip r:embed="rId3" cstate="print">
            <a:lum bright="-20000" contrast="20000"/>
          </a:blip>
          <a:stretch>
            <a:fillRect/>
          </a:stretch>
        </p:blipFill>
        <p:spPr>
          <a:xfrm>
            <a:off x="5663952" y="3020580"/>
            <a:ext cx="4644008" cy="3520875"/>
          </a:xfrm>
          <a:prstGeom prst="rect">
            <a:avLst/>
          </a:prstGeom>
        </p:spPr>
      </p:pic>
      <p:sp>
        <p:nvSpPr>
          <p:cNvPr id="9" name="이등변 삼각형 8"/>
          <p:cNvSpPr/>
          <p:nvPr/>
        </p:nvSpPr>
        <p:spPr>
          <a:xfrm>
            <a:off x="6600056" y="4246936"/>
            <a:ext cx="792088" cy="382562"/>
          </a:xfrm>
          <a:prstGeom prst="triangle">
            <a:avLst/>
          </a:prstGeom>
          <a:noFill/>
          <a:ln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3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전국시대 </a:t>
            </a:r>
            <a:r>
              <a:rPr lang="ko-KR" altLang="en-US" dirty="0" err="1"/>
              <a:t>위나라</a:t>
            </a:r>
            <a:r>
              <a:rPr lang="ko-KR" altLang="en-US" dirty="0"/>
              <a:t> 출신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공손앙</a:t>
            </a:r>
            <a:r>
              <a:rPr lang="en-US" altLang="ko-KR" dirty="0"/>
              <a:t>(</a:t>
            </a:r>
            <a:r>
              <a:rPr lang="ko-KR" altLang="en-US" dirty="0" err="1"/>
              <a:t>公孫鞅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진 </a:t>
            </a:r>
            <a:r>
              <a:rPr lang="ko-KR" altLang="en-US" dirty="0" err="1"/>
              <a:t>효공의</a:t>
            </a:r>
            <a:r>
              <a:rPr lang="ko-KR" altLang="en-US" dirty="0"/>
              <a:t> </a:t>
            </a:r>
            <a:r>
              <a:rPr lang="ko-KR" altLang="en-US" dirty="0" err="1"/>
              <a:t>구현령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信賞必罰의 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태자의 죄를 스승에게 묻다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(Bc359), 2</a:t>
            </a:r>
            <a:r>
              <a:rPr lang="ko-KR" altLang="en-US" dirty="0"/>
              <a:t>차</a:t>
            </a:r>
            <a:r>
              <a:rPr lang="en-US" altLang="ko-KR" dirty="0"/>
              <a:t>(Bc350)</a:t>
            </a:r>
            <a:r>
              <a:rPr lang="ko-KR" altLang="en-US" dirty="0"/>
              <a:t>의 정치개혁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상앙</a:t>
            </a:r>
            <a:r>
              <a:rPr lang="en-US" altLang="ko-KR" dirty="0"/>
              <a:t>, </a:t>
            </a:r>
            <a:r>
              <a:rPr lang="ko-KR" altLang="en-US" dirty="0"/>
              <a:t>그는 누구인가</a:t>
            </a:r>
          </a:p>
        </p:txBody>
      </p:sp>
    </p:spTree>
    <p:extLst>
      <p:ext uri="{BB962C8B-B14F-4D97-AF65-F5344CB8AC3E}">
        <p14:creationId xmlns:p14="http://schemas.microsoft.com/office/powerpoint/2010/main" val="486270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1</a:t>
            </a:r>
            <a:r>
              <a:rPr lang="ko-KR" altLang="en-US" dirty="0" err="1"/>
              <a:t>차변법</a:t>
            </a:r>
            <a:r>
              <a:rPr lang="en-US" altLang="ko-KR" dirty="0"/>
              <a:t>(</a:t>
            </a:r>
            <a:r>
              <a:rPr lang="ko-KR" altLang="en-US" dirty="0" err="1"/>
              <a:t>효공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, bc359)</a:t>
            </a:r>
          </a:p>
          <a:p>
            <a:pPr lvl="2" fontAlgn="base"/>
            <a:r>
              <a:rPr lang="ko-KR" altLang="en-US" dirty="0"/>
              <a:t>호구조사</a:t>
            </a:r>
            <a:endParaRPr lang="en-US" altLang="ko-KR" dirty="0"/>
          </a:p>
          <a:p>
            <a:pPr lvl="2" fontAlgn="base"/>
            <a:r>
              <a:rPr lang="ko-KR" altLang="en-US" dirty="0"/>
              <a:t>연좌제</a:t>
            </a:r>
            <a:r>
              <a:rPr lang="en-US" altLang="ko-KR" dirty="0"/>
              <a:t>(</a:t>
            </a:r>
            <a:r>
              <a:rPr lang="ko-KR" altLang="en-US" dirty="0" err="1"/>
              <a:t>십오제</a:t>
            </a:r>
            <a:r>
              <a:rPr lang="en-US" altLang="ko-KR" dirty="0"/>
              <a:t>)</a:t>
            </a:r>
          </a:p>
          <a:p>
            <a:pPr lvl="2" fontAlgn="base"/>
            <a:r>
              <a:rPr lang="ko-KR" altLang="en-US" dirty="0"/>
              <a:t>분가정책 </a:t>
            </a:r>
            <a:endParaRPr lang="en-US" altLang="ko-KR" dirty="0"/>
          </a:p>
          <a:p>
            <a:pPr lvl="2" fontAlgn="base"/>
            <a:r>
              <a:rPr lang="ko-KR" altLang="en-US" dirty="0" err="1"/>
              <a:t>군공의</a:t>
            </a:r>
            <a:r>
              <a:rPr lang="ko-KR" altLang="en-US" dirty="0"/>
              <a:t> 장려 </a:t>
            </a:r>
            <a:r>
              <a:rPr lang="ko-KR" altLang="en-US" sz="1800" dirty="0" err="1"/>
              <a:t>軍功授爵制</a:t>
            </a:r>
            <a:endParaRPr lang="en-US" altLang="ko-KR" sz="1800" dirty="0"/>
          </a:p>
          <a:p>
            <a:pPr lvl="2" fontAlgn="base"/>
            <a:r>
              <a:rPr lang="ko-KR" altLang="en-US" dirty="0"/>
              <a:t>농업의 장려  </a:t>
            </a:r>
            <a:r>
              <a:rPr lang="ko-KR" altLang="en-US" sz="1800" dirty="0" err="1"/>
              <a:t>重農抑商政策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2</a:t>
            </a:r>
            <a:r>
              <a:rPr lang="ko-KR" altLang="en-US" dirty="0" err="1"/>
              <a:t>차변법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효공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년</a:t>
            </a:r>
            <a:r>
              <a:rPr lang="en-US" altLang="ko-KR" dirty="0"/>
              <a:t>, bc350)</a:t>
            </a:r>
          </a:p>
          <a:p>
            <a:pPr lvl="2" fontAlgn="base"/>
            <a:r>
              <a:rPr lang="ko-KR" altLang="en-US" dirty="0"/>
              <a:t>군현제적 지배체제 확립</a:t>
            </a:r>
            <a:endParaRPr lang="en-US" altLang="ko-KR" dirty="0"/>
          </a:p>
          <a:p>
            <a:pPr lvl="2" fontAlgn="base"/>
            <a:r>
              <a:rPr lang="ko-KR" altLang="en-US" dirty="0"/>
              <a:t>토지수여제도 </a:t>
            </a:r>
            <a:r>
              <a:rPr lang="ko-KR" altLang="en-US" sz="1800" dirty="0" err="1"/>
              <a:t>授田制</a:t>
            </a:r>
            <a:endParaRPr lang="en-US" altLang="ko-KR" sz="1800" dirty="0"/>
          </a:p>
          <a:p>
            <a:pPr lvl="2" fontAlgn="base"/>
            <a:r>
              <a:rPr lang="ko-KR" altLang="en-US" dirty="0"/>
              <a:t>부세와 토지제도 개혁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상앙의</a:t>
            </a:r>
            <a:r>
              <a:rPr lang="ko-KR" altLang="en-US" dirty="0"/>
              <a:t> 변법과 효과</a:t>
            </a:r>
          </a:p>
        </p:txBody>
      </p:sp>
    </p:spTree>
    <p:extLst>
      <p:ext uri="{BB962C8B-B14F-4D97-AF65-F5344CB8AC3E}">
        <p14:creationId xmlns:p14="http://schemas.microsoft.com/office/powerpoint/2010/main" val="1868170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/>
              <a:t>조량과의</a:t>
            </a:r>
            <a:r>
              <a:rPr lang="ko-KR" altLang="en-US" sz="2400" dirty="0"/>
              <a:t> 대화</a:t>
            </a:r>
            <a:r>
              <a:rPr lang="en-US" altLang="ko-KR" sz="2400" dirty="0"/>
              <a:t>, </a:t>
            </a:r>
            <a:r>
              <a:rPr lang="ko-KR" altLang="en-US" sz="2400" dirty="0"/>
              <a:t> </a:t>
            </a:r>
            <a:r>
              <a:rPr lang="en-US" altLang="ko-KR" sz="2400" dirty="0"/>
              <a:t>‘</a:t>
            </a:r>
            <a:r>
              <a:rPr lang="ko-KR" altLang="en-US" sz="2400" dirty="0" err="1">
                <a:latin typeface="HY궁서" pitchFamily="18" charset="-127"/>
                <a:ea typeface="HY궁서" pitchFamily="18" charset="-127"/>
              </a:rPr>
              <a:t>상앙은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 아침이슬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!</a:t>
            </a:r>
            <a:r>
              <a:rPr lang="en-US" altLang="ko-KR" sz="2400" dirty="0"/>
              <a:t>’</a:t>
            </a:r>
            <a:endParaRPr lang="ko-KR" altLang="en-US" sz="2400" dirty="0"/>
          </a:p>
          <a:p>
            <a:r>
              <a:rPr lang="en-US" altLang="ko-KR" sz="2400" dirty="0"/>
              <a:t>Bc338, </a:t>
            </a:r>
            <a:r>
              <a:rPr lang="ko-KR" altLang="en-US" sz="2400" dirty="0"/>
              <a:t> 모반죄로 거열형車裂刑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초나라 오기</a:t>
            </a:r>
            <a:endParaRPr lang="en-US" altLang="ko-KR" sz="24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r>
              <a:rPr lang="ko-KR" altLang="en-US" sz="24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진나라 이사</a:t>
            </a:r>
            <a:endParaRPr lang="en-US" altLang="ko-KR" sz="2400" dirty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상앙의</a:t>
            </a:r>
            <a:r>
              <a:rPr lang="ko-KR" altLang="en-US" dirty="0"/>
              <a:t> 비참한 말로</a:t>
            </a:r>
          </a:p>
        </p:txBody>
      </p:sp>
    </p:spTree>
    <p:extLst>
      <p:ext uri="{BB962C8B-B14F-4D97-AF65-F5344CB8AC3E}">
        <p14:creationId xmlns:p14="http://schemas.microsoft.com/office/powerpoint/2010/main" val="4095535944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사마천의</a:t>
            </a:r>
            <a:r>
              <a:rPr lang="ko-KR" altLang="en-US" sz="2400" dirty="0"/>
              <a:t> 평가</a:t>
            </a:r>
            <a:endParaRPr lang="en-US" altLang="ko-KR" sz="2400" dirty="0"/>
          </a:p>
          <a:p>
            <a:pPr marL="109728" indent="0" algn="just">
              <a:buNone/>
            </a:pP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상군은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천성이 각박한 사람이다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. 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그가 당초 제왕의 도로써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효공에게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유세한 것을 살펴보면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, 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허위의 설을 늘어놓은 것이지 그의 진심이 아니었다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. 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군주의 총애를 받은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태감에게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주선을 부탁하고 등용된 후에는 공자 건을 처형하고 위의 장군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앙을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속이고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조량의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충고를 따르지 않는 것은 역시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상군이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은정이 적음을 충분히 증명해준다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..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상군이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결국 </a:t>
            </a:r>
            <a:r>
              <a:rPr lang="ko-KR" altLang="en-US" sz="2000" dirty="0" err="1">
                <a:latin typeface="HY궁서" pitchFamily="18" charset="-127"/>
                <a:ea typeface="HY궁서" pitchFamily="18" charset="-127"/>
              </a:rPr>
              <a:t>진에서</a:t>
            </a:r>
            <a:r>
              <a:rPr lang="ko-KR" altLang="en-US" sz="2000" dirty="0">
                <a:latin typeface="HY궁서" pitchFamily="18" charset="-127"/>
                <a:ea typeface="HY궁서" pitchFamily="18" charset="-127"/>
              </a:rPr>
              <a:t> 악명을 얻게 된 것은 그만한 이유가 있는 것이다</a:t>
            </a:r>
            <a:r>
              <a:rPr lang="en-US" altLang="ko-KR" sz="2000" dirty="0">
                <a:latin typeface="HY궁서" pitchFamily="18" charset="-127"/>
                <a:ea typeface="HY궁서" pitchFamily="18" charset="-127"/>
              </a:rPr>
              <a:t>.”</a:t>
            </a:r>
            <a:endParaRPr lang="ko-KR" altLang="en-US" sz="20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상앙</a:t>
            </a:r>
            <a:r>
              <a:rPr lang="en-US" altLang="ko-KR" dirty="0"/>
              <a:t> </a:t>
            </a:r>
            <a:r>
              <a:rPr lang="ko-KR" altLang="en-US" dirty="0"/>
              <a:t>변법에 대한 평가와 그 의의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922867" y="3933057"/>
            <a:ext cx="8274953" cy="27134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tx1"/>
                </a:solidFill>
              </a:rPr>
              <a:t>상앙이</a:t>
            </a:r>
            <a:r>
              <a:rPr lang="ko-KR" altLang="en-US" sz="2400" dirty="0">
                <a:solidFill>
                  <a:schemeClr val="tx1"/>
                </a:solidFill>
              </a:rPr>
              <a:t> 실시한 변법의 의의</a:t>
            </a:r>
            <a:r>
              <a:rPr lang="en-US" altLang="ko-KR" sz="2000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상앙의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변법은 대단히 성공적이어서 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서북방의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후진국 진을 단숨에 최강국으로 성장시켜 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천하통일의 대업을 이룰 수 있는 초석을 이루었다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그  영향력도 지대하여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이후 동아시아 통치의 기본원리를 제공하고 있다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835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31504" y="2130426"/>
            <a:ext cx="8856984" cy="2522711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중국 최초의 </a:t>
            </a:r>
            <a:r>
              <a:rPr lang="ko-KR" altLang="en-US" sz="4400" dirty="0" err="1"/>
              <a:t>통일군주</a:t>
            </a:r>
            <a:r>
              <a:rPr lang="en-US" altLang="ko-KR" sz="4400" dirty="0"/>
              <a:t>, </a:t>
            </a:r>
            <a:r>
              <a:rPr lang="ko-KR" altLang="en-US" sz="4400" dirty="0"/>
              <a:t>진시황제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99656" y="6021288"/>
            <a:ext cx="5544616" cy="600472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4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60"/>
    </mc:Choice>
    <mc:Fallback xmlns="">
      <p:transition spd="slow" advTm="40906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altLang="ko-KR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진시황제의 출생과 생애</a:t>
            </a:r>
            <a:endParaRPr lang="en-US" altLang="ko-KR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황제 칭호의 제정</a:t>
            </a:r>
            <a:endParaRPr lang="en-US" altLang="ko-KR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진시황제의 통일정책</a:t>
            </a:r>
            <a:endParaRPr lang="en-US" altLang="ko-KR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폭군</a:t>
            </a:r>
            <a:r>
              <a:rPr lang="en-US" altLang="ko-KR" sz="2400" dirty="0"/>
              <a:t>! </a:t>
            </a:r>
            <a:r>
              <a:rPr lang="ko-KR" altLang="en-US" sz="2400" dirty="0"/>
              <a:t>진시황제</a:t>
            </a:r>
            <a:endParaRPr lang="en-US" altLang="ko-KR" sz="24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진시황제에 대한 평가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98314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0856" y="1481329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err="1"/>
              <a:t>장양왕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자초</a:t>
            </a:r>
            <a:r>
              <a:rPr lang="en-US" altLang="ko-KR" sz="2400" dirty="0"/>
              <a:t>)</a:t>
            </a:r>
            <a:r>
              <a:rPr lang="ko-KR" altLang="en-US" sz="2400" dirty="0"/>
              <a:t>의 아들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이름은 정政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조나라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한단에서</a:t>
            </a:r>
            <a:r>
              <a:rPr lang="ko-KR" altLang="en-US" sz="2400" dirty="0"/>
              <a:t> 출생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13</a:t>
            </a:r>
            <a:r>
              <a:rPr lang="ko-KR" altLang="en-US" sz="2400" dirty="0"/>
              <a:t>세에 즉위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노애의</a:t>
            </a:r>
            <a:r>
              <a:rPr lang="ko-KR" altLang="en-US" sz="2400" dirty="0"/>
              <a:t> 반란</a:t>
            </a:r>
            <a:r>
              <a:rPr lang="en-US" altLang="ko-KR" sz="2000" dirty="0"/>
              <a:t>(bc239)</a:t>
            </a:r>
            <a:r>
              <a:rPr lang="ko-KR" altLang="en-US" sz="2400" dirty="0"/>
              <a:t>을 진압하고 여불위 축출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이사의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축객론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</a:p>
          <a:p>
            <a:r>
              <a:rPr lang="ko-KR" altLang="en-US" sz="2400" dirty="0"/>
              <a:t>중국 통일</a:t>
            </a:r>
            <a:r>
              <a:rPr lang="en-US" altLang="ko-KR" sz="2400" dirty="0"/>
              <a:t> (bc230-bc221, 10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 10</a:t>
            </a:r>
            <a:r>
              <a:rPr lang="ko-KR" altLang="en-US" sz="2400" dirty="0"/>
              <a:t>년간의 통일정책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시황제의 죽음 </a:t>
            </a:r>
            <a:r>
              <a:rPr lang="en-US" altLang="ko-KR" sz="2400" dirty="0"/>
              <a:t>(bc210)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秦 始皇帝</a:t>
            </a:r>
            <a:r>
              <a:rPr lang="ko-KR" altLang="en-US" dirty="0"/>
              <a:t>의 출생과 생애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2"/>
    </mc:Choice>
    <mc:Fallback xmlns="">
      <p:transition spd="slow" advTm="13442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전국시대 </a:t>
            </a:r>
            <a:r>
              <a:rPr lang="en-US" altLang="ko-KR" sz="2000" dirty="0"/>
              <a:t>6</a:t>
            </a:r>
            <a:r>
              <a:rPr lang="ko-KR" altLang="en-US" sz="2000" dirty="0"/>
              <a:t>국 전체의 역량과 진의 역량을 비교하면</a:t>
            </a:r>
            <a:r>
              <a:rPr lang="en-US" altLang="ko-KR" sz="2000" dirty="0"/>
              <a:t>, </a:t>
            </a:r>
          </a:p>
          <a:p>
            <a:pPr marL="109728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‘영토는 진의 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5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배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군사는 진의 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10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배’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 fontAlgn="base">
              <a:buNone/>
            </a:pPr>
            <a:endParaRPr lang="en-US" altLang="ko-KR" sz="2400" dirty="0"/>
          </a:p>
          <a:p>
            <a:pPr marL="109728" indent="0" fontAlgn="base">
              <a:buNone/>
            </a:pPr>
            <a:endParaRPr lang="en-US" altLang="ko-KR" sz="2400" dirty="0"/>
          </a:p>
          <a:p>
            <a:pPr marL="109728" indent="0" fontAlgn="base">
              <a:lnSpc>
                <a:spcPct val="170000"/>
              </a:lnSpc>
              <a:buNone/>
            </a:pPr>
            <a:endParaRPr lang="en-US" altLang="ko-KR" sz="2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fontAlgn="base">
              <a:lnSpc>
                <a:spcPct val="170000"/>
              </a:lnSpc>
              <a:buNone/>
            </a:pP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① 성공적인 변법과 후방 조치</a:t>
            </a:r>
            <a:endParaRPr lang="en-US" altLang="ko-KR" sz="2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fontAlgn="base">
              <a:lnSpc>
                <a:spcPct val="170000"/>
              </a:lnSpc>
              <a:buNone/>
            </a:pP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②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외교전의 승리</a:t>
            </a:r>
            <a:endParaRPr lang="en-US" altLang="ko-KR" sz="2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fontAlgn="base">
              <a:lnSpc>
                <a:spcPct val="170000"/>
              </a:lnSpc>
              <a:buNone/>
            </a:pP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③ 진시황제의 정치적 역량 </a:t>
            </a: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진시황제의 천하 통일 배경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279576" y="2564905"/>
            <a:ext cx="7272808" cy="10081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fontAlgn="base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그럼에도 진시황제는 어떻게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ko-KR" altLang="en-US" sz="2000" b="1" dirty="0" err="1">
                <a:solidFill>
                  <a:srgbClr val="FF0000"/>
                </a:solidFill>
              </a:rPr>
              <a:t>백년</a:t>
            </a:r>
            <a:r>
              <a:rPr lang="ko-KR" altLang="en-US" sz="2000" b="1" dirty="0">
                <a:solidFill>
                  <a:srgbClr val="FF0000"/>
                </a:solidFill>
              </a:rPr>
              <a:t> 이상 지속된 각축전을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 err="1">
                <a:solidFill>
                  <a:srgbClr val="FF0000"/>
                </a:solidFill>
              </a:rPr>
              <a:t>년만에</a:t>
            </a:r>
            <a:r>
              <a:rPr lang="ko-KR" altLang="en-US" sz="2000" b="1" dirty="0">
                <a:solidFill>
                  <a:srgbClr val="FF0000"/>
                </a:solidFill>
              </a:rPr>
              <a:t> 평정할 수 있었을까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2"/>
          <a:stretch/>
        </p:blipFill>
        <p:spPr bwMode="auto">
          <a:xfrm>
            <a:off x="6267130" y="3720463"/>
            <a:ext cx="4248472" cy="77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806" y="4437112"/>
            <a:ext cx="612068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807968" y="5245770"/>
            <a:ext cx="4752528" cy="10635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 err="1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노애의</a:t>
            </a:r>
            <a:r>
              <a:rPr lang="ko-KR" altLang="en-US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난 진압과 </a:t>
            </a:r>
            <a:r>
              <a:rPr lang="ko-KR" altLang="en-US" dirty="0" err="1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여불위</a:t>
            </a:r>
            <a:r>
              <a:rPr lang="ko-KR" altLang="en-US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축출</a:t>
            </a:r>
            <a:endParaRPr lang="en-US" altLang="ko-KR" dirty="0">
              <a:solidFill>
                <a:prstClr val="black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just"/>
            <a:r>
              <a:rPr lang="ko-KR" altLang="en-US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정벌 순서의 절묘함</a:t>
            </a:r>
            <a:endParaRPr lang="en-US" altLang="ko-KR" dirty="0">
              <a:solidFill>
                <a:prstClr val="black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just"/>
            <a:r>
              <a:rPr lang="ko-KR" altLang="en-US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성공적인 통일정</a:t>
            </a:r>
            <a:r>
              <a:rPr lang="ko-KR" altLang="en-US" sz="2000" dirty="0">
                <a:solidFill>
                  <a:prstClr val="black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87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8"/>
    </mc:Choice>
    <mc:Fallback xmlns="">
      <p:transition spd="slow" advTm="70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황제칭호 제정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6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국의 왕들이 모두 처벌당하자 천하가 크게 안정되었으니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이제 호칭을 바꾸지 않는다면 그 동안 이루어놓은 공업功業을 드러내 수 없고 후세에 전할 수도 없을 것이다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 </a:t>
            </a:r>
          </a:p>
          <a:p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진왕은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상고시대 제帝라는 호칭을 채택하여 황제라 칭하였다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신들이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황공하옵게도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존호를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올리나니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왕을 태황太皇이라 하고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명을 제制라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령을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조詔라 하며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천자가 스스로를 칭할 때는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짐朕이라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하십시오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</a:p>
          <a:p>
            <a:endParaRPr lang="ko-KR" altLang="en-US" sz="26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312024" y="249494"/>
            <a:ext cx="2376264" cy="10081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HY궁서B" pitchFamily="18" charset="-127"/>
                <a:ea typeface="HY궁서B" pitchFamily="18" charset="-127"/>
                <a:cs typeface="+mj-cs"/>
              </a:rPr>
              <a:t>皇帝</a:t>
            </a:r>
            <a:endParaRPr lang="ko-KR" altLang="en-US" sz="4800" dirty="0">
              <a:solidFill>
                <a:srgbClr val="FF0000"/>
              </a:solidFill>
              <a:latin typeface="HY궁서B" pitchFamily="18" charset="-127"/>
              <a:ea typeface="HY궁서B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012016" y="5157193"/>
            <a:ext cx="8116432" cy="132326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</a:rPr>
              <a:t>시호</a:t>
            </a:r>
            <a:r>
              <a:rPr lang="ko-KR" altLang="en-US" dirty="0">
                <a:solidFill>
                  <a:schemeClr val="tx1"/>
                </a:solidFill>
              </a:rPr>
              <a:t>諡號</a:t>
            </a:r>
            <a:r>
              <a:rPr lang="ko-KR" altLang="en-US" sz="2400" dirty="0">
                <a:solidFill>
                  <a:schemeClr val="tx1"/>
                </a:solidFill>
              </a:rPr>
              <a:t> 폐지와 세제</a:t>
            </a:r>
            <a:r>
              <a:rPr lang="ko-KR" altLang="en-US" dirty="0">
                <a:solidFill>
                  <a:schemeClr val="tx1"/>
                </a:solidFill>
              </a:rPr>
              <a:t>世制</a:t>
            </a:r>
            <a:r>
              <a:rPr lang="ko-KR" altLang="en-US" sz="2400" dirty="0">
                <a:solidFill>
                  <a:schemeClr val="tx1"/>
                </a:solidFill>
              </a:rPr>
              <a:t> 시행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</a:rPr>
              <a:t>존호의</a:t>
            </a:r>
            <a:r>
              <a:rPr lang="ko-KR" altLang="en-US" sz="2400" dirty="0">
                <a:solidFill>
                  <a:schemeClr val="tx1"/>
                </a:solidFill>
              </a:rPr>
              <a:t> 사용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制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朕</a:t>
            </a:r>
            <a:r>
              <a:rPr lang="en-US" altLang="ko-KR" dirty="0">
                <a:solidFill>
                  <a:schemeClr val="tx1"/>
                </a:solidFill>
              </a:rPr>
              <a:t>,,)</a:t>
            </a:r>
            <a:r>
              <a:rPr lang="ko-KR" altLang="en-US" sz="2400" dirty="0">
                <a:solidFill>
                  <a:schemeClr val="tx1"/>
                </a:solidFill>
              </a:rPr>
              <a:t>과 </a:t>
            </a:r>
            <a:r>
              <a:rPr lang="ko-KR" altLang="en-US" sz="2400" dirty="0" err="1">
                <a:solidFill>
                  <a:schemeClr val="tx1"/>
                </a:solidFill>
              </a:rPr>
              <a:t>피휘</a:t>
            </a:r>
            <a:r>
              <a:rPr lang="ko-KR" altLang="en-US" dirty="0" err="1">
                <a:solidFill>
                  <a:schemeClr val="tx1"/>
                </a:solidFill>
              </a:rPr>
              <a:t>避諱</a:t>
            </a:r>
            <a:endParaRPr lang="ko-KR" altLang="en-US" dirty="0">
              <a:solidFill>
                <a:schemeClr val="tx1"/>
              </a:solidFill>
            </a:endParaRPr>
          </a:p>
          <a:p>
            <a:pPr marL="342900" indent="-342900" fontAlgn="base">
              <a:buFont typeface="Arial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</a:rPr>
              <a:t>옥새제</a:t>
            </a:r>
            <a:r>
              <a:rPr lang="ko-KR" altLang="en-US" dirty="0">
                <a:solidFill>
                  <a:schemeClr val="tx1"/>
                </a:solidFill>
              </a:rPr>
              <a:t>玉璽制</a:t>
            </a:r>
            <a:r>
              <a:rPr lang="ko-KR" altLang="en-US" sz="2400" dirty="0">
                <a:solidFill>
                  <a:schemeClr val="tx1"/>
                </a:solidFill>
              </a:rPr>
              <a:t>의 시행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796"/>
    </mc:Choice>
    <mc:Fallback xmlns="">
      <p:transition spd="slow" advTm="58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중앙집권체제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군현제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실시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치도馳道건설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사상통일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법가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문자통일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소전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화폐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반량전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도량형 통일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차에 걸친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지방순시</a:t>
            </a:r>
            <a:endParaRPr lang="ko-KR" alt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진시황제의 통일정책</a:t>
            </a:r>
            <a:r>
              <a:rPr lang="en-US" altLang="ko-KR" sz="3100" dirty="0"/>
              <a:t>(bc221-bc210) </a:t>
            </a:r>
            <a:r>
              <a:rPr lang="ko-KR" altLang="en-US" sz="31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47"/>
    </mc:Choice>
    <mc:Fallback xmlns="">
      <p:transition spd="slow" advTm="1502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2600" dirty="0"/>
          </a:p>
          <a:p>
            <a:pPr lvl="1" fontAlgn="base"/>
            <a:r>
              <a:rPr lang="ko-KR" altLang="en-US" dirty="0" err="1"/>
              <a:t>우虞와</a:t>
            </a:r>
            <a:r>
              <a:rPr lang="ko-KR" altLang="en-US" dirty="0"/>
              <a:t> </a:t>
            </a:r>
            <a:r>
              <a:rPr lang="ko-KR" altLang="en-US" dirty="0" err="1"/>
              <a:t>예芮의</a:t>
            </a:r>
            <a:r>
              <a:rPr lang="ko-KR" altLang="en-US" dirty="0"/>
              <a:t> 경계 분쟁과 </a:t>
            </a:r>
            <a:r>
              <a:rPr lang="ko-KR" altLang="en-US" dirty="0" err="1"/>
              <a:t>문왕</a:t>
            </a:r>
            <a:endParaRPr lang="en-US" altLang="ko-KR" dirty="0"/>
          </a:p>
          <a:p>
            <a:pPr lvl="1" fontAlgn="base"/>
            <a:r>
              <a:rPr lang="ko-KR" altLang="en-US" dirty="0" err="1"/>
              <a:t>태공망여상</a:t>
            </a:r>
            <a:r>
              <a:rPr lang="en-US" altLang="ko-KR" dirty="0"/>
              <a:t>(</a:t>
            </a:r>
            <a:r>
              <a:rPr lang="ko-KR" altLang="en-US" dirty="0"/>
              <a:t>강태공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 err="1"/>
              <a:t>백이ㆍ숙제</a:t>
            </a:r>
            <a:r>
              <a:rPr lang="ko-KR" altLang="en-US" dirty="0"/>
              <a:t> 설화</a:t>
            </a:r>
            <a:endParaRPr lang="en-US" altLang="ko-KR" dirty="0"/>
          </a:p>
          <a:p>
            <a:pPr lvl="1" fontAlgn="base"/>
            <a:endParaRPr lang="en-US" altLang="ko-KR" sz="3000" dirty="0"/>
          </a:p>
          <a:p>
            <a:pPr fontAlgn="base"/>
            <a:r>
              <a:rPr lang="en-US" altLang="ko-KR" dirty="0"/>
              <a:t>‘</a:t>
            </a:r>
            <a:r>
              <a:rPr lang="ko-KR" altLang="en-US" dirty="0">
                <a:latin typeface="궁서" pitchFamily="18" charset="-127"/>
                <a:ea typeface="궁서" pitchFamily="18" charset="-127"/>
              </a:rPr>
              <a:t>포악한 은을 멸망시키고 주를 건국하라</a:t>
            </a:r>
            <a:r>
              <a:rPr lang="en-US" altLang="ko-KR" dirty="0"/>
              <a:t>’ </a:t>
            </a:r>
            <a:r>
              <a:rPr lang="en-US" altLang="ko-KR" sz="2000" dirty="0"/>
              <a:t>(</a:t>
            </a:r>
            <a:r>
              <a:rPr lang="ko-KR" altLang="en-US" sz="2000" dirty="0"/>
              <a:t>서경</a:t>
            </a:r>
            <a:r>
              <a:rPr lang="en-US" altLang="ko-KR" sz="2000" dirty="0"/>
              <a:t>)</a:t>
            </a:r>
          </a:p>
          <a:p>
            <a:pPr marL="109728" indent="0" fontAlgn="base">
              <a:buNone/>
            </a:pPr>
            <a:r>
              <a:rPr lang="ko-KR" altLang="en-US" dirty="0"/>
              <a:t>   하늘의 명</a:t>
            </a:r>
            <a:r>
              <a:rPr lang="en-US" altLang="ko-KR" dirty="0"/>
              <a:t>(</a:t>
            </a:r>
            <a:r>
              <a:rPr lang="ko-KR" altLang="en-US" dirty="0"/>
              <a:t>天命</a:t>
            </a:r>
            <a:r>
              <a:rPr lang="en-US" altLang="ko-KR" dirty="0"/>
              <a:t>)</a:t>
            </a:r>
            <a:r>
              <a:rPr lang="ko-KR" altLang="en-US" dirty="0"/>
              <a:t>을 받음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유덕자</a:t>
            </a:r>
            <a:r>
              <a:rPr lang="ko-KR" altLang="en-US" dirty="0"/>
              <a:t> </a:t>
            </a:r>
            <a:r>
              <a:rPr lang="ko-KR" altLang="en-US" dirty="0" err="1"/>
              <a:t>문왕</a:t>
            </a:r>
            <a:r>
              <a:rPr lang="en-US" altLang="ko-KR" dirty="0"/>
              <a:t>, </a:t>
            </a:r>
            <a:r>
              <a:rPr lang="ko-KR" altLang="en-US" dirty="0"/>
              <a:t>천명을 받다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67808" y="5085184"/>
            <a:ext cx="6048672" cy="108408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은 </a:t>
            </a:r>
            <a:r>
              <a:rPr lang="ko-KR" altLang="en-US" sz="3200" dirty="0" err="1">
                <a:solidFill>
                  <a:schemeClr val="tx1"/>
                </a:solidFill>
              </a:rPr>
              <a:t>주왕</a:t>
            </a:r>
            <a:r>
              <a:rPr lang="ko-KR" altLang="en-US" sz="3200" dirty="0">
                <a:solidFill>
                  <a:schemeClr val="tx1"/>
                </a:solidFill>
              </a:rPr>
              <a:t>   </a:t>
            </a:r>
            <a:r>
              <a:rPr lang="en-US" altLang="ko-KR" sz="3200" dirty="0">
                <a:solidFill>
                  <a:schemeClr val="tx1"/>
                </a:solidFill>
              </a:rPr>
              <a:t>vs  </a:t>
            </a:r>
            <a:r>
              <a:rPr lang="ko-KR" altLang="en-US" sz="3200" dirty="0">
                <a:solidFill>
                  <a:schemeClr val="tx1"/>
                </a:solidFill>
              </a:rPr>
              <a:t>주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</a:rPr>
              <a:t>문왕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서백</a:t>
            </a:r>
            <a:r>
              <a:rPr lang="ko-KR" altLang="en-US" sz="2400" dirty="0">
                <a:solidFill>
                  <a:schemeClr val="tx1"/>
                </a:solidFill>
              </a:rPr>
              <a:t> 창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5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만리장성 구축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아방궁 축조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여산릉과</a:t>
            </a:r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병마용갱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폭군</a:t>
            </a:r>
            <a:r>
              <a:rPr lang="en-US" altLang="ko-KR" dirty="0"/>
              <a:t>!</a:t>
            </a:r>
            <a:r>
              <a:rPr lang="ko-KR" altLang="en-US" dirty="0"/>
              <a:t> 진시황제 </a:t>
            </a:r>
            <a:r>
              <a:rPr lang="en-US" altLang="ko-KR" sz="2600" dirty="0"/>
              <a:t>1) </a:t>
            </a:r>
            <a:r>
              <a:rPr lang="ko-KR" altLang="en-US" sz="2600" dirty="0" err="1"/>
              <a:t>대토목공사</a:t>
            </a:r>
            <a:endParaRPr lang="ko-KR" altLang="en-US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52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26"/>
    </mc:Choice>
    <mc:Fallback xmlns="">
      <p:transition spd="slow" advTm="17652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Bc219, </a:t>
            </a:r>
            <a:r>
              <a:rPr lang="ko-KR" altLang="en-US" dirty="0" err="1"/>
              <a:t>서복와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신산(神山</a:t>
            </a:r>
            <a:r>
              <a:rPr lang="en-US" altLang="ko-KR" dirty="0"/>
              <a:t>, </a:t>
            </a:r>
            <a:r>
              <a:rPr lang="ko-KR" altLang="en-US" dirty="0"/>
              <a:t>봉래</a:t>
            </a:r>
            <a:r>
              <a:rPr lang="en-US" altLang="ko-KR" dirty="0"/>
              <a:t>.</a:t>
            </a:r>
            <a:r>
              <a:rPr lang="ko-KR" altLang="en-US" dirty="0"/>
              <a:t>방장</a:t>
            </a:r>
            <a:r>
              <a:rPr lang="en-US" altLang="ko-KR" dirty="0"/>
              <a:t>.</a:t>
            </a:r>
            <a:r>
              <a:rPr lang="ko-KR" altLang="en-US" dirty="0"/>
              <a:t>영주)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Bc212, </a:t>
            </a:r>
            <a:r>
              <a:rPr lang="ko-KR" altLang="en-US" dirty="0"/>
              <a:t>노생 </a:t>
            </a:r>
            <a:r>
              <a:rPr lang="en-US" altLang="ko-KR" dirty="0"/>
              <a:t>– </a:t>
            </a:r>
            <a:r>
              <a:rPr lang="ko-KR" altLang="en-US" dirty="0"/>
              <a:t>황제 진인(眞人)</a:t>
            </a:r>
            <a:r>
              <a:rPr lang="ko-KR" altLang="en-US" dirty="0" err="1"/>
              <a:t>론</a:t>
            </a:r>
            <a:endParaRPr lang="en-US" altLang="ko-KR" dirty="0"/>
          </a:p>
          <a:p>
            <a:pPr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	       	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63272" cy="11430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/>
              <a:t>폭군</a:t>
            </a:r>
            <a:r>
              <a:rPr lang="en-US" altLang="ko-KR" sz="4000" dirty="0"/>
              <a:t>! </a:t>
            </a:r>
            <a:r>
              <a:rPr lang="ko-KR" altLang="en-US" sz="4000" dirty="0"/>
              <a:t>진시황제 </a:t>
            </a:r>
            <a:r>
              <a:rPr lang="en-US" altLang="ko-KR" sz="2900" dirty="0"/>
              <a:t>2) </a:t>
            </a:r>
            <a:r>
              <a:rPr lang="ko-KR" altLang="en-US" sz="2900" dirty="0"/>
              <a:t>신선을 꿈꾸다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639616" y="3429000"/>
            <a:ext cx="7776864" cy="20162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물에 들어가도 젖지 않고 불에 들어가도</a:t>
            </a:r>
            <a:r>
              <a:rPr lang="en-US" altLang="ko-KR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타지 않고 </a:t>
            </a:r>
            <a:endParaRPr lang="en-US" altLang="ko-KR" sz="2400" dirty="0">
              <a:solidFill>
                <a:schemeClr val="tx1"/>
              </a:solidFill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운기를 헤쳐나가고 천지와 함께 </a:t>
            </a:r>
            <a:r>
              <a:rPr lang="ko-KR" altLang="en-US" sz="24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영원하는</a:t>
            </a:r>
            <a:r>
              <a:rPr lang="ko-KR" altLang="en-US" sz="24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자입니다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.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2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90"/>
    </mc:Choice>
    <mc:Fallback xmlns="">
      <p:transition spd="slow" advTm="17179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각자 자기의 학문으로 법령을 의론하며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조정에 들어와 마음으로 비난하고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군주에게 자신을 과시하여 명예를 구하고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백성들을 거느리어 비방하는 말을 조성할 뿐입니다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이런 것을 금지하지 않으시면 황제의 위세가 떨어지고 아래로 붕당이 형성될 것입니다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청하건데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,,,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제자백가의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저작들을  모두 태우게 하며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옛것으로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지금을 비난하는 자는 모두 멸족시켜 다스리소서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  <a:endParaRPr lang="ko-KR" altLang="en-US" sz="24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/>
              <a:t>폭군</a:t>
            </a:r>
            <a:r>
              <a:rPr lang="en-US" altLang="ko-KR" sz="4000" dirty="0"/>
              <a:t>! </a:t>
            </a:r>
            <a:r>
              <a:rPr lang="ko-KR" altLang="en-US" sz="4000" dirty="0"/>
              <a:t>진시황제 </a:t>
            </a:r>
            <a:r>
              <a:rPr lang="en-US" altLang="ko-KR" sz="2600" dirty="0"/>
              <a:t>3) </a:t>
            </a:r>
            <a:r>
              <a:rPr lang="ko-KR" altLang="en-US" sz="2600" dirty="0"/>
              <a:t>분서갱유</a:t>
            </a:r>
            <a:r>
              <a:rPr lang="ko-KR" altLang="en-US" sz="2200" dirty="0"/>
              <a:t>焚書坑儒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4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365"/>
    </mc:Choice>
    <mc:Fallback xmlns="">
      <p:transition spd="slow" advTm="237365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가혹한 법치를 바탕으로 무분별한 </a:t>
            </a:r>
            <a:r>
              <a:rPr lang="ko-KR" altLang="en-US" sz="2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대토목공사를</a:t>
            </a:r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추진한 희대의 폭군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불로장생의 약을 구하기 위해 몸부림치는 정신이상자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분열의 중국 역사를 통일하고 진정한 절대 왕권을 구사한 군주</a:t>
            </a:r>
            <a:endParaRPr lang="en-US" altLang="ko-KR" sz="2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3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진시황제에 대한 평가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5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9"/>
    </mc:Choice>
    <mc:Fallback xmlns="">
      <p:transition spd="slow" advTm="7742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9576" y="1412777"/>
            <a:ext cx="7630616" cy="3600399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초한지의</a:t>
            </a:r>
            <a:r>
              <a:rPr lang="ko-KR" altLang="en-US" sz="5400" dirty="0"/>
              <a:t> 주인공</a:t>
            </a:r>
            <a:r>
              <a:rPr lang="en-US" altLang="ko-KR" sz="5400" dirty="0"/>
              <a:t>,</a:t>
            </a:r>
            <a:br>
              <a:rPr lang="en-US" altLang="ko-KR" sz="5400" dirty="0"/>
            </a:br>
            <a:r>
              <a:rPr lang="en-US" altLang="ko-KR" sz="5400" dirty="0"/>
              <a:t>   </a:t>
            </a:r>
            <a:br>
              <a:rPr lang="en-US" altLang="ko-KR" sz="5400" dirty="0"/>
            </a:br>
            <a:r>
              <a:rPr lang="ko-KR" altLang="en-US" sz="6600" dirty="0"/>
              <a:t>유방과 </a:t>
            </a:r>
            <a:r>
              <a:rPr lang="ko-KR" altLang="en-US" sz="6600" dirty="0" err="1"/>
              <a:t>항우</a:t>
            </a:r>
            <a:r>
              <a:rPr lang="en-US" altLang="ko-KR" sz="6600" dirty="0"/>
              <a:t> 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4800" dirty="0"/>
          </a:p>
          <a:p>
            <a:endParaRPr lang="ko-KR" altLang="en-US" sz="4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진(秦)말의 정치 </a:t>
            </a:r>
            <a:r>
              <a:rPr lang="en-US" altLang="ko-KR" sz="2600" dirty="0"/>
              <a:t>: 2</a:t>
            </a:r>
            <a:r>
              <a:rPr lang="ko-KR" altLang="en-US" sz="2600" dirty="0" err="1"/>
              <a:t>세황제의</a:t>
            </a:r>
            <a:r>
              <a:rPr lang="en-US" altLang="ko-KR" sz="2600" dirty="0"/>
              <a:t> </a:t>
            </a:r>
            <a:r>
              <a:rPr lang="ko-KR" altLang="en-US" sz="2600" dirty="0"/>
              <a:t>즉위와</a:t>
            </a:r>
            <a:r>
              <a:rPr lang="en-US" altLang="ko-KR" sz="2600" dirty="0"/>
              <a:t> </a:t>
            </a:r>
            <a:r>
              <a:rPr lang="ko-KR" altLang="en-US" sz="2600" dirty="0"/>
              <a:t>환관 조고</a:t>
            </a:r>
            <a:endParaRPr lang="en-US" altLang="ko-KR" sz="2600" dirty="0"/>
          </a:p>
          <a:p>
            <a:pPr marL="109728" indent="0">
              <a:buNone/>
            </a:pPr>
            <a:r>
              <a:rPr lang="en-US" altLang="ko-KR" sz="2600" dirty="0"/>
              <a:t>			</a:t>
            </a:r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엄형주의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이사 처형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600" dirty="0" err="1">
                <a:latin typeface="양재벨라체M" pitchFamily="18" charset="-127"/>
                <a:ea typeface="양재벨라체M" pitchFamily="18" charset="-127"/>
              </a:rPr>
              <a:t>지록위마指鹿爲馬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600" dirty="0">
                <a:latin typeface="양재벨라체M" pitchFamily="18" charset="-127"/>
                <a:ea typeface="양재벨라체M" pitchFamily="18" charset="-127"/>
              </a:rPr>
              <a:t>			2</a:t>
            </a:r>
            <a:r>
              <a:rPr lang="ko-KR" altLang="en-US" sz="2600" dirty="0" err="1">
                <a:latin typeface="양재벨라체M" pitchFamily="18" charset="-127"/>
                <a:ea typeface="양재벨라체M" pitchFamily="18" charset="-127"/>
              </a:rPr>
              <a:t>세황제</a:t>
            </a:r>
            <a:r>
              <a:rPr lang="ko-KR" altLang="en-US" sz="2600" dirty="0">
                <a:latin typeface="양재벨라체M" pitchFamily="18" charset="-127"/>
                <a:ea typeface="양재벨라체M" pitchFamily="18" charset="-127"/>
              </a:rPr>
              <a:t> 시해</a:t>
            </a:r>
            <a:endParaRPr lang="en-US" altLang="ko-KR" sz="26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lnSpc>
                <a:spcPct val="150000"/>
              </a:lnSpc>
              <a:buNone/>
            </a:pPr>
            <a:r>
              <a:rPr lang="en-US" altLang="ko-KR" sz="2600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2600" dirty="0"/>
              <a:t>Bc209.  7</a:t>
            </a:r>
            <a:r>
              <a:rPr lang="ko-KR" altLang="en-US" sz="2600" dirty="0"/>
              <a:t>월 </a:t>
            </a:r>
            <a:r>
              <a:rPr lang="en-US" altLang="ko-KR" sz="2600" dirty="0"/>
              <a:t>- </a:t>
            </a:r>
            <a:r>
              <a:rPr lang="ko-KR" altLang="en-US" sz="2600" dirty="0"/>
              <a:t>진승과 오광의 농민반란</a:t>
            </a:r>
            <a:r>
              <a:rPr lang="en-US" altLang="ko-KR" sz="2600" dirty="0"/>
              <a:t>(</a:t>
            </a:r>
            <a:r>
              <a:rPr lang="ko-KR" altLang="en-US" sz="2600" dirty="0"/>
              <a:t>張楚</a:t>
            </a:r>
            <a:r>
              <a:rPr lang="en-US" altLang="ko-KR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600" dirty="0"/>
              <a:t>Bc209.  9</a:t>
            </a:r>
            <a:r>
              <a:rPr lang="ko-KR" altLang="en-US" sz="2600" dirty="0"/>
              <a:t>월 </a:t>
            </a:r>
            <a:r>
              <a:rPr lang="en-US" altLang="ko-KR" sz="2600" dirty="0"/>
              <a:t>- </a:t>
            </a:r>
            <a:r>
              <a:rPr lang="ko-KR" altLang="en-US" sz="2600" dirty="0"/>
              <a:t>유방과 </a:t>
            </a:r>
            <a:r>
              <a:rPr lang="ko-KR" altLang="en-US" sz="2600" dirty="0" err="1"/>
              <a:t>항우</a:t>
            </a:r>
            <a:r>
              <a:rPr lang="ko-KR" altLang="en-US" sz="2600" dirty="0"/>
              <a:t> 거병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거병</a:t>
            </a:r>
            <a:r>
              <a:rPr lang="en-US" altLang="ko-KR" dirty="0"/>
              <a:t> (bc209)</a:t>
            </a:r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600" dirty="0" err="1"/>
              <a:t>강소성</a:t>
            </a:r>
            <a:r>
              <a:rPr lang="ko-KR" altLang="en-US" sz="2600" dirty="0"/>
              <a:t> </a:t>
            </a:r>
            <a:r>
              <a:rPr lang="ko-KR" altLang="en-US" sz="2600" dirty="0" err="1"/>
              <a:t>패</a:t>
            </a:r>
            <a:r>
              <a:rPr lang="ko-KR" altLang="en-US" sz="2000" dirty="0" err="1"/>
              <a:t>沛</a:t>
            </a:r>
            <a:r>
              <a:rPr lang="ko-KR" altLang="en-US" sz="2600" dirty="0" err="1"/>
              <a:t>현</a:t>
            </a:r>
            <a:r>
              <a:rPr lang="ko-KR" altLang="en-US" sz="2600" dirty="0"/>
              <a:t> </a:t>
            </a:r>
            <a:r>
              <a:rPr lang="ko-KR" altLang="en-US" sz="2600" dirty="0" err="1"/>
              <a:t>풍</a:t>
            </a:r>
            <a:r>
              <a:rPr lang="ko-KR" altLang="en-US" sz="2000" dirty="0" err="1"/>
              <a:t>豊</a:t>
            </a:r>
            <a:r>
              <a:rPr lang="ko-KR" altLang="en-US" sz="2600" dirty="0" err="1"/>
              <a:t>읍</a:t>
            </a:r>
            <a:endParaRPr lang="en-US" altLang="ko-KR" sz="2600" dirty="0"/>
          </a:p>
          <a:p>
            <a:r>
              <a:rPr lang="ko-KR" altLang="en-US" sz="2600" dirty="0"/>
              <a:t>농민의 아들</a:t>
            </a:r>
            <a:r>
              <a:rPr lang="en-US" altLang="ko-KR" sz="2600" dirty="0"/>
              <a:t>, </a:t>
            </a:r>
            <a:r>
              <a:rPr lang="ko-KR" altLang="en-US" sz="2600" dirty="0"/>
              <a:t>자는 </a:t>
            </a:r>
            <a:r>
              <a:rPr lang="ko-KR" altLang="en-US" sz="2600" dirty="0" err="1"/>
              <a:t>계</a:t>
            </a:r>
            <a:r>
              <a:rPr lang="ko-KR" altLang="en-US" sz="2000" dirty="0" err="1"/>
              <a:t>季</a:t>
            </a:r>
            <a:endParaRPr lang="en-US" altLang="ko-KR" sz="2000" dirty="0"/>
          </a:p>
          <a:p>
            <a:r>
              <a:rPr lang="ko-KR" altLang="en-US" sz="2600" dirty="0" err="1"/>
              <a:t>유협의</a:t>
            </a:r>
            <a:r>
              <a:rPr lang="ko-KR" altLang="en-US" sz="2600" dirty="0"/>
              <a:t> 무리</a:t>
            </a:r>
            <a:r>
              <a:rPr lang="en-US" altLang="ko-KR" sz="2600" dirty="0"/>
              <a:t>, </a:t>
            </a:r>
            <a:r>
              <a:rPr lang="ko-KR" altLang="en-US" sz="2600" dirty="0"/>
              <a:t>정장</a:t>
            </a:r>
            <a:endParaRPr lang="en-US" altLang="ko-KR" sz="2600" dirty="0"/>
          </a:p>
          <a:p>
            <a:r>
              <a:rPr lang="ko-KR" altLang="en-US" sz="2600" dirty="0"/>
              <a:t>노동형의 죄수 인솔</a:t>
            </a:r>
            <a:r>
              <a:rPr lang="en-US" altLang="ko-KR" sz="2600" dirty="0"/>
              <a:t>, </a:t>
            </a:r>
            <a:r>
              <a:rPr lang="ko-KR" altLang="en-US" sz="2600" dirty="0"/>
              <a:t>진승과 오광의 난</a:t>
            </a:r>
            <a:endParaRPr lang="en-US" altLang="ko-KR" sz="2600" dirty="0"/>
          </a:p>
          <a:p>
            <a:endParaRPr lang="en-US" altLang="ko-KR" sz="2600" dirty="0"/>
          </a:p>
          <a:p>
            <a:r>
              <a:rPr lang="ko-KR" altLang="en-US" sz="2600" dirty="0"/>
              <a:t>패 </a:t>
            </a:r>
            <a:r>
              <a:rPr lang="ko-KR" altLang="en-US" sz="2600" dirty="0" err="1"/>
              <a:t>현령의</a:t>
            </a:r>
            <a:r>
              <a:rPr lang="ko-KR" altLang="en-US" sz="2600" dirty="0"/>
              <a:t> 거병 계획과 </a:t>
            </a:r>
            <a:r>
              <a:rPr lang="ko-KR" altLang="en-US" sz="2600" dirty="0" err="1"/>
              <a:t>패공</a:t>
            </a:r>
            <a:r>
              <a:rPr lang="ko-KR" altLang="en-US" sz="2600" dirty="0"/>
              <a:t> 유방 </a:t>
            </a:r>
            <a:r>
              <a:rPr lang="en-US" altLang="ko-KR" sz="2600" dirty="0"/>
              <a:t>(bc209. 9)</a:t>
            </a:r>
          </a:p>
          <a:p>
            <a:r>
              <a:rPr lang="ko-KR" altLang="en-US" sz="2600" dirty="0" err="1"/>
              <a:t>소하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조참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번쾌</a:t>
            </a:r>
            <a:r>
              <a:rPr lang="en-US" altLang="ko-KR" sz="2600" dirty="0"/>
              <a:t>, </a:t>
            </a:r>
            <a:r>
              <a:rPr lang="ko-KR" altLang="en-US" sz="2600" dirty="0"/>
              <a:t>그리고 </a:t>
            </a:r>
            <a:r>
              <a:rPr lang="en-US" altLang="ko-KR" sz="2600" dirty="0"/>
              <a:t>3</a:t>
            </a:r>
            <a:r>
              <a:rPr lang="ko-KR" altLang="en-US" sz="2600" dirty="0"/>
              <a:t>천 자제</a:t>
            </a:r>
            <a:r>
              <a:rPr lang="en-US" altLang="ko-KR" sz="2600" dirty="0"/>
              <a:t>(&gt;1</a:t>
            </a:r>
            <a:r>
              <a:rPr lang="ko-KR" altLang="en-US" sz="2600" dirty="0"/>
              <a:t>만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산동의 </a:t>
            </a:r>
            <a:r>
              <a:rPr lang="ko-KR" altLang="en-US" sz="2600" dirty="0" err="1"/>
              <a:t>항량군과</a:t>
            </a:r>
            <a:r>
              <a:rPr lang="ko-KR" altLang="en-US" sz="2600" dirty="0"/>
              <a:t> 연합 </a:t>
            </a:r>
            <a:r>
              <a:rPr lang="en-US" altLang="ko-KR" sz="2600" dirty="0"/>
              <a:t>(bc208. 4)</a:t>
            </a:r>
            <a:r>
              <a:rPr lang="ko-KR" altLang="en-US" sz="2600" dirty="0"/>
              <a:t> </a:t>
            </a:r>
            <a:endParaRPr lang="en-US" altLang="ko-KR" sz="26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/>
              <a:t>유방 </a:t>
            </a:r>
            <a:r>
              <a:rPr lang="en-US" altLang="ko-KR" sz="3600" dirty="0"/>
              <a:t>(bc256-195)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sz="2600" dirty="0"/>
              <a:t>이름은 적</a:t>
            </a:r>
            <a:r>
              <a:rPr lang="en-US" altLang="ko-KR" sz="2600" dirty="0"/>
              <a:t>, </a:t>
            </a:r>
            <a:r>
              <a:rPr lang="ko-KR" altLang="en-US" sz="2600" dirty="0"/>
              <a:t>자는 우</a:t>
            </a:r>
            <a:r>
              <a:rPr lang="en-US" altLang="ko-KR" sz="2600" dirty="0"/>
              <a:t>. </a:t>
            </a:r>
          </a:p>
          <a:p>
            <a:pPr algn="just"/>
            <a:r>
              <a:rPr lang="ko-KR" altLang="en-US" sz="2600" dirty="0"/>
              <a:t>초 </a:t>
            </a:r>
            <a:r>
              <a:rPr lang="ko-KR" altLang="en-US" sz="2600" dirty="0" err="1"/>
              <a:t>항연의</a:t>
            </a:r>
            <a:r>
              <a:rPr lang="ko-KR" altLang="en-US" sz="2600" dirty="0"/>
              <a:t> 손자</a:t>
            </a:r>
            <a:endParaRPr lang="en-US" altLang="ko-KR" sz="2600" dirty="0"/>
          </a:p>
          <a:p>
            <a:pPr algn="just"/>
            <a:endParaRPr lang="en-US" altLang="ko-KR" sz="2600" dirty="0"/>
          </a:p>
          <a:p>
            <a:pPr algn="just"/>
            <a:r>
              <a:rPr lang="en-US" altLang="ko-KR" sz="2600" dirty="0"/>
              <a:t>Bc209. 9</a:t>
            </a:r>
            <a:r>
              <a:rPr lang="ko-KR" altLang="en-US" sz="2600" dirty="0"/>
              <a:t>월</a:t>
            </a:r>
            <a:r>
              <a:rPr lang="en-US" altLang="ko-KR" sz="2600" dirty="0"/>
              <a:t>, </a:t>
            </a:r>
            <a:r>
              <a:rPr lang="ko-KR" altLang="en-US" sz="2600" dirty="0"/>
              <a:t> </a:t>
            </a:r>
            <a:r>
              <a:rPr lang="ko-KR" altLang="en-US" sz="2600" dirty="0" err="1"/>
              <a:t>항량의</a:t>
            </a:r>
            <a:r>
              <a:rPr lang="en-US" altLang="ko-KR" sz="2600" dirty="0"/>
              <a:t> </a:t>
            </a:r>
            <a:r>
              <a:rPr lang="ko-KR" altLang="en-US" sz="2600" dirty="0"/>
              <a:t>거병</a:t>
            </a:r>
            <a:r>
              <a:rPr lang="ko-KR" altLang="en-US" sz="2400" dirty="0"/>
              <a:t> </a:t>
            </a:r>
            <a:r>
              <a:rPr lang="en-US" altLang="ko-KR" sz="2000" dirty="0"/>
              <a:t>(8</a:t>
            </a:r>
            <a:r>
              <a:rPr lang="ko-KR" altLang="en-US" sz="2000" dirty="0" err="1"/>
              <a:t>천자제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 algn="just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반란군의 규합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진영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경포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패공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유방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,,)</a:t>
            </a:r>
          </a:p>
          <a:p>
            <a:pPr lvl="2" algn="just"/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항우의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양성 함락과 생매장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lvl="2" algn="just"/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책사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범증과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초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회왕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 추대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(bc208. 6)</a:t>
            </a: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600" dirty="0" err="1"/>
              <a:t>항량의</a:t>
            </a:r>
            <a:r>
              <a:rPr lang="ko-KR" altLang="en-US" sz="2600" dirty="0"/>
              <a:t> 죽음</a:t>
            </a:r>
            <a:r>
              <a:rPr lang="en-US" altLang="ko-KR" sz="2600" dirty="0"/>
              <a:t>(bc208. 9)</a:t>
            </a:r>
            <a:r>
              <a:rPr lang="ko-KR" altLang="en-US" sz="2600" dirty="0"/>
              <a:t>과 항우의 </a:t>
            </a:r>
            <a:r>
              <a:rPr lang="ko-KR" altLang="en-US" sz="2600" dirty="0" err="1"/>
              <a:t>거록전투</a:t>
            </a:r>
            <a:endParaRPr lang="en-US" altLang="ko-KR" sz="2600" dirty="0"/>
          </a:p>
          <a:p>
            <a:pPr algn="just"/>
            <a:endParaRPr lang="en-US" altLang="ko-KR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 err="1"/>
              <a:t>항우</a:t>
            </a:r>
            <a:r>
              <a:rPr lang="en-US" altLang="ko-KR" dirty="0"/>
              <a:t>(bc233-202)</a:t>
            </a:r>
            <a:endParaRPr lang="ko-KR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유방의 </a:t>
            </a:r>
            <a:r>
              <a:rPr lang="ko-KR" altLang="en-US" sz="2400" dirty="0" err="1"/>
              <a:t>책사인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장량의</a:t>
            </a:r>
            <a:r>
              <a:rPr lang="en-US" altLang="ko-KR" sz="2400" dirty="0"/>
              <a:t> </a:t>
            </a:r>
            <a:r>
              <a:rPr lang="ko-KR" altLang="en-US" sz="2400" dirty="0"/>
              <a:t>계책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/>
              <a:t>진의 항복과 법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항우의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거록전투</a:t>
            </a:r>
            <a:r>
              <a:rPr lang="ko-KR" altLang="en-US" sz="2400" dirty="0"/>
              <a:t> 승리와 반란군의 귀속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Bc207</a:t>
            </a:r>
            <a:r>
              <a:rPr lang="ko-KR" altLang="en-US" sz="2400" dirty="0"/>
              <a:t>년  秦 장수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왕리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장사흔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장한 등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400" dirty="0"/>
              <a:t>들의 항복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  </a:t>
            </a:r>
          </a:p>
          <a:p>
            <a:r>
              <a:rPr lang="ko-KR" altLang="en-US" sz="2400" dirty="0" err="1">
                <a:latin typeface="양재깨비체B" pitchFamily="18" charset="-127"/>
                <a:ea typeface="양재깨비체B" pitchFamily="18" charset="-127"/>
              </a:rPr>
              <a:t>홍문의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연회 </a:t>
            </a:r>
            <a:r>
              <a:rPr lang="en-US" altLang="ko-KR" sz="2400" dirty="0"/>
              <a:t>(</a:t>
            </a:r>
            <a:r>
              <a:rPr lang="ko-KR" altLang="en-US" sz="2400" dirty="0"/>
              <a:t>유방 </a:t>
            </a:r>
            <a:r>
              <a:rPr lang="en-US" altLang="ko-KR" sz="2400" dirty="0"/>
              <a:t>10</a:t>
            </a:r>
            <a:r>
              <a:rPr lang="ko-KR" altLang="en-US" sz="2400" dirty="0"/>
              <a:t>만</a:t>
            </a:r>
            <a:r>
              <a:rPr lang="en-US" altLang="ko-KR" sz="2400" dirty="0"/>
              <a:t> : </a:t>
            </a:r>
            <a:r>
              <a:rPr lang="ko-KR" altLang="en-US" sz="2400" dirty="0" err="1"/>
              <a:t>항우</a:t>
            </a:r>
            <a:r>
              <a:rPr lang="en-US" altLang="ko-KR" sz="2400" dirty="0"/>
              <a:t> 40</a:t>
            </a:r>
            <a:r>
              <a:rPr lang="ko-KR" altLang="en-US" sz="2400" dirty="0"/>
              <a:t>만</a:t>
            </a:r>
            <a:r>
              <a:rPr lang="en-US" altLang="ko-KR" sz="2400" dirty="0"/>
              <a:t>)</a:t>
            </a: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항우의</a:t>
            </a:r>
            <a:r>
              <a:rPr lang="ko-KR" altLang="en-US" sz="2400" dirty="0"/>
              <a:t> 함양 약탈과 금의환향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784976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진의 멸망과 </a:t>
            </a:r>
            <a:r>
              <a:rPr lang="ko-KR" altLang="en-US" dirty="0" err="1"/>
              <a:t>홍문의</a:t>
            </a:r>
            <a:r>
              <a:rPr lang="ko-KR" altLang="en-US" dirty="0"/>
              <a:t> 연회</a:t>
            </a:r>
            <a:r>
              <a:rPr lang="en-US" altLang="ko-KR" sz="3600" dirty="0"/>
              <a:t>(bc206)</a:t>
            </a:r>
            <a:endParaRPr lang="ko-KR" altLang="en-US" sz="36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215680" y="2420888"/>
            <a:ext cx="7056784" cy="107096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사람을 죽인 자는 사형에 처한다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 </a:t>
            </a:r>
          </a:p>
          <a:p>
            <a:pPr marL="342900" indent="-342900" algn="just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제물을 훔치거나 사람을 상하게 한 자는 죄값을 </a:t>
            </a:r>
            <a:r>
              <a:rPr lang="ko-KR" altLang="en-US" sz="20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치룬다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이 두 가지 외의 진나라 법은 모두 철폐한다</a:t>
            </a:r>
            <a:r>
              <a:rPr lang="en-US" altLang="ko-KR" sz="20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4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 err="1"/>
              <a:t>서초패왕</a:t>
            </a:r>
            <a:r>
              <a:rPr lang="ko-KR" altLang="en-US" sz="2600" dirty="0"/>
              <a:t> </a:t>
            </a:r>
            <a:r>
              <a:rPr lang="ko-KR" altLang="en-US" sz="2600" dirty="0" err="1"/>
              <a:t>항우</a:t>
            </a:r>
            <a:endParaRPr lang="en-US" altLang="ko-KR" sz="2600" dirty="0"/>
          </a:p>
          <a:p>
            <a:pPr marL="109728" indent="0">
              <a:buNone/>
            </a:pPr>
            <a:r>
              <a:rPr lang="en-US" altLang="ko-KR" sz="2600" dirty="0"/>
              <a:t>	</a:t>
            </a:r>
          </a:p>
          <a:p>
            <a:pPr marL="109728" indent="0">
              <a:buNone/>
            </a:pPr>
            <a:r>
              <a:rPr lang="en-US" altLang="ko-KR" sz="2600" dirty="0"/>
              <a:t>	</a:t>
            </a:r>
            <a:r>
              <a:rPr lang="ko-KR" altLang="en-US" sz="2600" dirty="0"/>
              <a:t>초 </a:t>
            </a:r>
            <a:r>
              <a:rPr lang="ko-KR" altLang="en-US" sz="2600" dirty="0" err="1"/>
              <a:t>회왕을</a:t>
            </a:r>
            <a:r>
              <a:rPr lang="ko-KR" altLang="en-US" sz="2600" dirty="0"/>
              <a:t> 의제로 추대</a:t>
            </a:r>
            <a:endParaRPr lang="en-US" altLang="ko-KR" sz="2600" dirty="0"/>
          </a:p>
          <a:p>
            <a:pPr marL="109728" indent="0">
              <a:buNone/>
            </a:pPr>
            <a:r>
              <a:rPr lang="en-US" altLang="ko-KR" sz="2600" dirty="0"/>
              <a:t>	18</a:t>
            </a:r>
            <a:r>
              <a:rPr lang="ko-KR" altLang="en-US" sz="2600" dirty="0"/>
              <a:t>명의 </a:t>
            </a:r>
            <a:r>
              <a:rPr lang="ko-KR" altLang="en-US" sz="2600" dirty="0" err="1"/>
              <a:t>제후왕</a:t>
            </a:r>
            <a:r>
              <a:rPr lang="ko-KR" altLang="en-US" sz="2600" dirty="0"/>
              <a:t> 분봉 </a:t>
            </a:r>
            <a:r>
              <a:rPr lang="en-US" altLang="ko-KR" sz="2600" dirty="0"/>
              <a:t>(bc206. 4)</a:t>
            </a:r>
            <a:r>
              <a:rPr lang="ko-KR" altLang="en-US" sz="2600" dirty="0"/>
              <a:t> </a:t>
            </a:r>
            <a:endParaRPr lang="en-US" altLang="ko-KR" sz="2600" dirty="0"/>
          </a:p>
          <a:p>
            <a:pPr marL="109728" indent="0">
              <a:buNone/>
            </a:pPr>
            <a:r>
              <a:rPr lang="en-US" altLang="ko-KR" sz="2600" dirty="0"/>
              <a:t>	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관중은  장한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사마흔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동예에게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분봉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b="1" dirty="0">
                <a:latin typeface="양재벨라체M" pitchFamily="18" charset="-127"/>
                <a:ea typeface="양재벨라체M" pitchFamily="18" charset="-127"/>
              </a:rPr>
              <a:t>유방은 </a:t>
            </a:r>
            <a:r>
              <a:rPr lang="ko-KR" altLang="en-US" sz="2000" b="1" dirty="0" err="1">
                <a:latin typeface="양재벨라체M" pitchFamily="18" charset="-127"/>
                <a:ea typeface="양재벨라체M" pitchFamily="18" charset="-127"/>
              </a:rPr>
              <a:t>한중漢中왕에</a:t>
            </a:r>
            <a:r>
              <a:rPr lang="ko-KR" altLang="en-US" sz="2000" b="1" dirty="0">
                <a:latin typeface="양재벨라체M" pitchFamily="18" charset="-127"/>
                <a:ea typeface="양재벨라체M" pitchFamily="18" charset="-127"/>
              </a:rPr>
              <a:t> 분봉</a:t>
            </a:r>
            <a:endParaRPr lang="en-US" altLang="ko-KR" sz="2000" b="1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ko-KR" altLang="en-US" sz="2600" dirty="0"/>
              <a:t>  </a:t>
            </a:r>
            <a:r>
              <a:rPr lang="en-US" altLang="ko-KR" sz="2600" dirty="0"/>
              <a:t>			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				</a:t>
            </a:r>
          </a:p>
          <a:p>
            <a:pPr>
              <a:buNone/>
            </a:pP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					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2-1. </a:t>
            </a:r>
            <a:r>
              <a:rPr lang="ko-KR" altLang="en-US" dirty="0" err="1"/>
              <a:t>서초패왕</a:t>
            </a:r>
            <a:r>
              <a:rPr lang="ko-KR" altLang="en-US" dirty="0"/>
              <a:t> </a:t>
            </a:r>
            <a:r>
              <a:rPr lang="ko-KR" altLang="en-US" dirty="0" err="1"/>
              <a:t>항우의</a:t>
            </a:r>
            <a:r>
              <a:rPr lang="ko-KR" altLang="en-US" dirty="0"/>
              <a:t> 분봉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주 </a:t>
            </a:r>
            <a:r>
              <a:rPr lang="ko-KR" altLang="en-US" sz="2400" dirty="0" err="1"/>
              <a:t>문왕</a:t>
            </a:r>
            <a:r>
              <a:rPr lang="ko-KR" altLang="en-US" sz="2400" dirty="0"/>
              <a:t> 사후에 </a:t>
            </a:r>
            <a:r>
              <a:rPr lang="ko-KR" altLang="en-US" sz="2400" dirty="0" err="1"/>
              <a:t>무왕</a:t>
            </a:r>
            <a:r>
              <a:rPr lang="ko-KR" altLang="en-US" sz="2400" dirty="0"/>
              <a:t> 즉위</a:t>
            </a:r>
            <a:endParaRPr lang="en-US" altLang="ko-KR" sz="2400" dirty="0"/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 err="1"/>
              <a:t>무왕</a:t>
            </a:r>
            <a:r>
              <a:rPr lang="ko-KR" altLang="en-US" sz="2400" dirty="0"/>
              <a:t> </a:t>
            </a:r>
            <a:r>
              <a:rPr lang="en-US" altLang="ko-KR" sz="2400" dirty="0"/>
              <a:t>12</a:t>
            </a:r>
            <a:r>
              <a:rPr lang="ko-KR" altLang="en-US" sz="2400" dirty="0"/>
              <a:t>년 </a:t>
            </a:r>
            <a:r>
              <a:rPr lang="ko-KR" altLang="en-US" sz="2400" dirty="0" err="1"/>
              <a:t>갑자날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이른아침에</a:t>
            </a:r>
            <a:r>
              <a:rPr lang="ko-KR" altLang="en-US" sz="2400" dirty="0"/>
              <a:t> 동방정벌</a:t>
            </a:r>
            <a:r>
              <a:rPr lang="en-US" altLang="ko-KR" sz="2400" dirty="0"/>
              <a:t>(</a:t>
            </a:r>
            <a:r>
              <a:rPr lang="ko-KR" altLang="en-US" sz="2400" dirty="0"/>
              <a:t>利簋 명문</a:t>
            </a:r>
            <a:r>
              <a:rPr lang="en-US" altLang="ko-KR" sz="2400" dirty="0"/>
              <a:t>)</a:t>
            </a:r>
          </a:p>
          <a:p>
            <a:pPr fontAlgn="base"/>
            <a:r>
              <a:rPr lang="ko-KR" altLang="en-US" sz="2400" dirty="0" err="1"/>
              <a:t>목야전투에서</a:t>
            </a:r>
            <a:r>
              <a:rPr lang="ko-KR" altLang="en-US" sz="2400" dirty="0"/>
              <a:t> 승리</a:t>
            </a:r>
            <a:r>
              <a:rPr lang="en-US" altLang="ko-KR" sz="2400" dirty="0"/>
              <a:t>(bc1050?1122?) 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/>
              <a:t>은의 </a:t>
            </a:r>
            <a:r>
              <a:rPr lang="ko-KR" altLang="en-US" sz="2400" b="1" dirty="0"/>
              <a:t>社</a:t>
            </a:r>
            <a:r>
              <a:rPr lang="ko-KR" altLang="en-US" sz="2400" dirty="0"/>
              <a:t>에서 </a:t>
            </a:r>
            <a:r>
              <a:rPr lang="ko-KR" altLang="en-US" sz="2400" dirty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천명</a:t>
            </a:r>
            <a:r>
              <a:rPr lang="ko-KR" altLang="en-US" sz="2400" dirty="0"/>
              <a:t>을 받은 왕임을 선포 </a:t>
            </a:r>
            <a:r>
              <a:rPr lang="en-US" altLang="ko-KR" sz="2400" dirty="0"/>
              <a:t>  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09728" indent="0" fontAlgn="base">
              <a:buNone/>
            </a:pPr>
            <a:r>
              <a:rPr lang="en-US" altLang="ko-KR" sz="2400" dirty="0"/>
              <a:t>		</a:t>
            </a:r>
            <a:r>
              <a:rPr lang="ko-KR" altLang="en-US" sz="2400" dirty="0"/>
              <a:t>천명사상</a:t>
            </a:r>
            <a:r>
              <a:rPr lang="en-US" altLang="ko-KR" sz="2400" dirty="0"/>
              <a:t>!!!</a:t>
            </a:r>
          </a:p>
          <a:p>
            <a:pPr fontAlgn="base">
              <a:buNone/>
            </a:pPr>
            <a:r>
              <a:rPr lang="en-US" altLang="ko-KR" sz="2400" b="1" dirty="0">
                <a:solidFill>
                  <a:srgbClr val="FF0000"/>
                </a:solidFill>
              </a:rPr>
              <a:t>			</a:t>
            </a:r>
            <a:r>
              <a:rPr lang="ko-KR" altLang="en-US" sz="2400" dirty="0" err="1"/>
              <a:t>은주</a:t>
            </a:r>
            <a:r>
              <a:rPr lang="ko-KR" altLang="en-US" sz="2400" dirty="0" err="1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혁명</a:t>
            </a:r>
            <a:r>
              <a:rPr lang="ko-KR" altLang="en-US" sz="2400" dirty="0" err="1"/>
              <a:t>론</a:t>
            </a:r>
            <a:r>
              <a:rPr lang="ko-KR" altLang="en-US" sz="2400" dirty="0"/>
              <a:t> </a:t>
            </a:r>
            <a:r>
              <a:rPr lang="ko-KR" altLang="en-US" sz="2000" dirty="0" err="1"/>
              <a:t>殷周革命論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무왕의</a:t>
            </a:r>
            <a:r>
              <a:rPr lang="ko-KR" altLang="en-US" dirty="0"/>
              <a:t> 은 정벌</a:t>
            </a:r>
          </a:p>
        </p:txBody>
      </p:sp>
    </p:spTree>
    <p:extLst>
      <p:ext uri="{BB962C8B-B14F-4D97-AF65-F5344CB8AC3E}">
        <p14:creationId xmlns:p14="http://schemas.microsoft.com/office/powerpoint/2010/main" val="2264216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600" dirty="0"/>
          </a:p>
          <a:p>
            <a:r>
              <a:rPr lang="ko-KR" altLang="en-US" sz="2600" dirty="0" err="1"/>
              <a:t>제나라</a:t>
            </a:r>
            <a:r>
              <a:rPr lang="ko-KR" altLang="en-US" sz="2600" dirty="0"/>
              <a:t> 장수 전영이 제왕으로 자립 </a:t>
            </a:r>
            <a:r>
              <a:rPr lang="en-US" altLang="ko-KR" sz="2600" dirty="0"/>
              <a:t>(bc206. 5) </a:t>
            </a:r>
          </a:p>
          <a:p>
            <a:pPr marL="109728" indent="0">
              <a:buNone/>
            </a:pPr>
            <a:r>
              <a:rPr lang="ko-KR" altLang="en-US" sz="2600" dirty="0"/>
              <a:t>   </a:t>
            </a:r>
            <a:r>
              <a:rPr lang="ko-KR" altLang="en-US" sz="2600" dirty="0" err="1"/>
              <a:t>한왕</a:t>
            </a:r>
            <a:r>
              <a:rPr lang="ko-KR" altLang="en-US" sz="2600" dirty="0"/>
              <a:t> 유방이 관중으로 진격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r>
              <a:rPr lang="ko-KR" altLang="en-US" sz="2600" dirty="0" err="1"/>
              <a:t>항우가</a:t>
            </a:r>
            <a:r>
              <a:rPr lang="ko-KR" altLang="en-US" sz="2600" dirty="0"/>
              <a:t> 의제 살해</a:t>
            </a:r>
          </a:p>
          <a:p>
            <a:r>
              <a:rPr lang="ko-KR" altLang="en-US" sz="2600" dirty="0"/>
              <a:t>반(反)</a:t>
            </a:r>
            <a:r>
              <a:rPr lang="ko-KR" altLang="en-US" sz="2600" dirty="0" err="1"/>
              <a:t>항우</a:t>
            </a:r>
            <a:r>
              <a:rPr lang="ko-KR" altLang="en-US" sz="2600" dirty="0"/>
              <a:t> 세력 결집</a:t>
            </a:r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/>
              <a:t>분봉의 결과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r>
              <a:rPr lang="ko-KR" altLang="en-US" sz="2400" dirty="0" err="1"/>
              <a:t>팽성전투</a:t>
            </a:r>
            <a:r>
              <a:rPr lang="en-US" altLang="ko-KR" sz="2400" dirty="0"/>
              <a:t>  	</a:t>
            </a:r>
            <a:endParaRPr lang="en-US" altLang="ko-KR" sz="2400" dirty="0">
              <a:latin typeface="+mj-ea"/>
              <a:ea typeface="+mj-ea"/>
            </a:endParaRPr>
          </a:p>
          <a:p>
            <a:pPr lvl="2"/>
            <a:r>
              <a:rPr lang="ko-KR" altLang="en-US" sz="2400" dirty="0" err="1"/>
              <a:t>형양전투</a:t>
            </a:r>
            <a:r>
              <a:rPr lang="ko-KR" altLang="en-US" sz="2400" dirty="0"/>
              <a:t>  </a:t>
            </a:r>
            <a:r>
              <a:rPr lang="en-US" altLang="ko-KR" sz="2400" dirty="0"/>
              <a:t>	</a:t>
            </a:r>
          </a:p>
          <a:p>
            <a:pPr lvl="2"/>
            <a:r>
              <a:rPr lang="ko-KR" altLang="en-US" sz="2400" dirty="0" err="1"/>
              <a:t>성고전투</a:t>
            </a:r>
            <a:endParaRPr lang="en-US" altLang="ko-KR" sz="2400" dirty="0"/>
          </a:p>
          <a:p>
            <a:pPr marL="109728" indent="0">
              <a:buNone/>
            </a:pPr>
            <a:endParaRPr lang="en-US" altLang="ko-KR" sz="2400" dirty="0"/>
          </a:p>
          <a:p>
            <a:pPr lvl="2"/>
            <a:r>
              <a:rPr lang="ko-KR" altLang="en-US" sz="2400" dirty="0" err="1"/>
              <a:t>홍구화의</a:t>
            </a:r>
            <a:r>
              <a:rPr lang="ko-KR" altLang="en-US" sz="2400" dirty="0"/>
              <a:t>  </a:t>
            </a:r>
            <a:r>
              <a:rPr lang="en-US" altLang="ko-KR" sz="2400" dirty="0"/>
              <a:t>(bc203)</a:t>
            </a:r>
          </a:p>
          <a:p>
            <a:pPr lvl="2"/>
            <a:endParaRPr lang="en-US" altLang="ko-KR" sz="2400" dirty="0"/>
          </a:p>
          <a:p>
            <a:pPr lvl="2"/>
            <a:r>
              <a:rPr lang="ko-KR" altLang="en-US" sz="2400" dirty="0" err="1"/>
              <a:t>해하전투와</a:t>
            </a:r>
            <a:r>
              <a:rPr lang="ko-KR" altLang="en-US" sz="2400" dirty="0"/>
              <a:t>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사면초가</a:t>
            </a:r>
            <a:r>
              <a:rPr lang="ko-KR" altLang="en-US" sz="2400" dirty="0"/>
              <a:t>四面楚歌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 </a:t>
            </a:r>
            <a:r>
              <a:rPr lang="ko-KR" altLang="en-US" dirty="0" err="1"/>
              <a:t>초한전</a:t>
            </a:r>
            <a:endParaRPr lang="ko-KR" altLang="en-US" sz="36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093060" y="2204865"/>
            <a:ext cx="2005880" cy="8058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0000"/>
                </a:solidFill>
                <a:latin typeface="+mj-ea"/>
                <a:ea typeface="+mj-ea"/>
              </a:rPr>
              <a:t>항우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&gt;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유방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15880" y="4941168"/>
            <a:ext cx="2005880" cy="7200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+mj-ea"/>
                <a:ea typeface="+mj-ea"/>
              </a:rPr>
              <a:t>항우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&lt;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유방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ko-KR" altLang="en-US" sz="2400" dirty="0"/>
              <a:t>한신이 말하기를</a:t>
            </a:r>
            <a:r>
              <a:rPr lang="en-US" altLang="ko-KR" sz="2400" dirty="0"/>
              <a:t>, </a:t>
            </a:r>
          </a:p>
          <a:p>
            <a:pPr marL="109728" indent="0" algn="just">
              <a:buNone/>
            </a:pPr>
            <a:endParaRPr lang="en-US" altLang="ko-KR" sz="2400" dirty="0"/>
          </a:p>
          <a:p>
            <a:pPr marL="109728" indent="0" algn="just">
              <a:buNone/>
            </a:pPr>
            <a:r>
              <a:rPr lang="en-US" altLang="ko-KR" sz="2400" dirty="0"/>
              <a:t>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폐하는 대신 장수를 잘 거느리십니다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..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그리고 폐하의 경우는 이른바 하늘이 준 것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天授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)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이라서 사람의 능력이 아닙니다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”</a:t>
            </a:r>
            <a:endParaRPr lang="ko-KR" altLang="en-US" sz="2400" dirty="0">
              <a:latin typeface="궁서" pitchFamily="18" charset="-127"/>
              <a:ea typeface="궁서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#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유방의 출생과 관상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 </a:t>
            </a: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#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진시황제의 동남쪽 천자기운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#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유방의 기운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algn="just">
              <a:buNone/>
            </a:pPr>
            <a:r>
              <a:rPr lang="en-US" altLang="ko-KR" sz="2400" dirty="0">
                <a:solidFill>
                  <a:srgbClr val="FF0000"/>
                </a:solidFill>
                <a:latin typeface="양재벨라체M" pitchFamily="18" charset="-127"/>
                <a:ea typeface="양재벨라체M" pitchFamily="18" charset="-127"/>
              </a:rPr>
              <a:t>	 		</a:t>
            </a:r>
            <a:endParaRPr lang="en-US" altLang="ko-KR" b="1" dirty="0">
              <a:solidFill>
                <a:srgbClr val="FF0000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유방의 승리는 </a:t>
            </a:r>
            <a:r>
              <a:rPr lang="en-US" altLang="ko-KR" dirty="0"/>
              <a:t>‘</a:t>
            </a:r>
            <a:r>
              <a:rPr lang="ko-KR" altLang="en-US" dirty="0"/>
              <a:t>천수天授</a:t>
            </a:r>
            <a:r>
              <a:rPr lang="en-US" altLang="ko-KR" dirty="0"/>
              <a:t>’</a:t>
            </a:r>
            <a:r>
              <a:rPr lang="ko-KR" altLang="en-US" dirty="0"/>
              <a:t>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367808" y="5589240"/>
            <a:ext cx="5983472" cy="9783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65760" indent="-256032" algn="ctr">
              <a:spcBef>
                <a:spcPts val="400"/>
              </a:spcBef>
              <a:buClr>
                <a:srgbClr val="FE8637"/>
              </a:buClr>
              <a:buSzPct val="68000"/>
            </a:pPr>
            <a:r>
              <a:rPr lang="ko-KR" altLang="en-US" sz="2800" b="1" dirty="0">
                <a:solidFill>
                  <a:srgbClr val="FF0000"/>
                </a:solidFill>
                <a:latin typeface="양재벨라체M" pitchFamily="18" charset="-127"/>
                <a:ea typeface="양재벨라체M" pitchFamily="18" charset="-127"/>
              </a:rPr>
              <a:t>과연 유방의 덕을 칭찬한 것인가</a:t>
            </a:r>
            <a:r>
              <a:rPr lang="en-US" altLang="ko-KR" sz="2800" b="1" dirty="0">
                <a:solidFill>
                  <a:srgbClr val="FF0000"/>
                </a:solidFill>
                <a:latin typeface="양재벨라체M" pitchFamily="18" charset="-127"/>
                <a:ea typeface="양재벨라체M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318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유방은 공신들을 </a:t>
            </a:r>
            <a:r>
              <a:rPr lang="ko-KR" altLang="en-US" sz="2400" dirty="0" err="1">
                <a:latin typeface="+mn-ea"/>
              </a:rPr>
              <a:t>봉작</a:t>
            </a:r>
            <a:endParaRPr lang="en-US" altLang="ko-KR" sz="2400" dirty="0">
              <a:latin typeface="+mn-ea"/>
            </a:endParaRPr>
          </a:p>
          <a:p>
            <a:pPr marL="109728" indent="0">
              <a:buNone/>
            </a:pP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 err="1">
                <a:latin typeface="양재깨비체B" pitchFamily="18" charset="-127"/>
                <a:ea typeface="양재깨비체B" pitchFamily="18" charset="-127"/>
              </a:rPr>
              <a:t>봉작의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맹세</a:t>
            </a:r>
            <a:r>
              <a:rPr lang="en-US" altLang="ko-KR" sz="2000" dirty="0">
                <a:latin typeface="양재깨비체B" pitchFamily="18" charset="-127"/>
                <a:ea typeface="양재깨비체B" pitchFamily="18" charset="-127"/>
              </a:rPr>
              <a:t>,   </a:t>
            </a:r>
            <a:r>
              <a:rPr lang="ko-KR" altLang="en-US" sz="2000" dirty="0">
                <a:latin typeface="궁서" panose="02030600000101010101" pitchFamily="18" charset="-127"/>
                <a:ea typeface="궁서" panose="02030600000101010101" pitchFamily="18" charset="-127"/>
              </a:rPr>
              <a:t>황하가 허리띠처럼 가늘어지고 태산이 </a:t>
            </a:r>
            <a:r>
              <a:rPr lang="en-US" altLang="ko-KR" sz="2000" dirty="0">
                <a:latin typeface="궁서" panose="02030600000101010101" pitchFamily="18" charset="-127"/>
                <a:ea typeface="궁서" panose="02030600000101010101" pitchFamily="18" charset="-127"/>
              </a:rPr>
              <a:t>				</a:t>
            </a:r>
            <a:r>
              <a:rPr lang="ko-KR" altLang="en-US" sz="2000" dirty="0">
                <a:latin typeface="궁서" panose="02030600000101010101" pitchFamily="18" charset="-127"/>
                <a:ea typeface="궁서" panose="02030600000101010101" pitchFamily="18" charset="-127"/>
              </a:rPr>
              <a:t>숫돌처럼 평평해져도 한에 종묘가 있는 한 </a:t>
            </a:r>
            <a:r>
              <a:rPr lang="en-US" altLang="ko-KR" sz="2000" dirty="0">
                <a:latin typeface="궁서" panose="02030600000101010101" pitchFamily="18" charset="-127"/>
                <a:ea typeface="궁서" panose="02030600000101010101" pitchFamily="18" charset="-127"/>
              </a:rPr>
              <a:t>			</a:t>
            </a:r>
            <a:r>
              <a:rPr lang="ko-KR" altLang="en-US" sz="2000" dirty="0">
                <a:latin typeface="궁서" panose="02030600000101010101" pitchFamily="18" charset="-127"/>
                <a:ea typeface="궁서" panose="02030600000101010101" pitchFamily="18" charset="-127"/>
              </a:rPr>
              <a:t>너의 지위는 영원할 것이다</a:t>
            </a:r>
          </a:p>
          <a:p>
            <a:endParaRPr lang="en-US" altLang="ko-KR" sz="2400" dirty="0"/>
          </a:p>
          <a:p>
            <a:r>
              <a:rPr lang="ko-KR" altLang="en-US" sz="2400" dirty="0"/>
              <a:t>제후들이 유방을 황제로 추대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유방과 공신들</a:t>
            </a:r>
          </a:p>
        </p:txBody>
      </p:sp>
    </p:spTree>
    <p:extLst>
      <p:ext uri="{BB962C8B-B14F-4D97-AF65-F5344CB8AC3E}">
        <p14:creationId xmlns:p14="http://schemas.microsoft.com/office/powerpoint/2010/main" val="1478930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Bc198(</a:t>
            </a:r>
            <a:r>
              <a:rPr lang="ko-KR" altLang="en-US" sz="2400" dirty="0"/>
              <a:t>고조</a:t>
            </a:r>
            <a:r>
              <a:rPr lang="en-US" altLang="ko-KR" sz="2400" dirty="0"/>
              <a:t>9), </a:t>
            </a:r>
            <a:r>
              <a:rPr lang="ko-KR" altLang="en-US" sz="2400" dirty="0" err="1"/>
              <a:t>초왕</a:t>
            </a:r>
            <a:r>
              <a:rPr lang="ko-KR" altLang="en-US" sz="2400" dirty="0"/>
              <a:t> 한신을 </a:t>
            </a:r>
            <a:r>
              <a:rPr lang="ko-KR" altLang="en-US" sz="2400" dirty="0" err="1"/>
              <a:t>회음후로</a:t>
            </a:r>
            <a:r>
              <a:rPr lang="ko-KR" altLang="en-US" sz="2400" dirty="0"/>
              <a:t> 강등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		      </a:t>
            </a:r>
            <a:r>
              <a:rPr lang="ko-KR" altLang="en-US" sz="2400" dirty="0" err="1">
                <a:latin typeface="양재깨비체B" pitchFamily="18" charset="-127"/>
                <a:ea typeface="양재깨비체B" pitchFamily="18" charset="-127"/>
              </a:rPr>
              <a:t>토사구팽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+mn-ea"/>
              </a:rPr>
              <a:t>		     </a:t>
            </a:r>
            <a:r>
              <a:rPr lang="ko-KR" altLang="en-US" sz="2400" dirty="0" err="1">
                <a:latin typeface="+mn-ea"/>
              </a:rPr>
              <a:t>십만지장</a:t>
            </a:r>
            <a:r>
              <a:rPr lang="ko-KR" altLang="en-US" sz="1800" dirty="0" err="1">
                <a:latin typeface="+mn-ea"/>
              </a:rPr>
              <a:t>十萬之將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vs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다다익선</a:t>
            </a:r>
            <a:r>
              <a:rPr lang="ko-KR" altLang="en-US" sz="1800" dirty="0">
                <a:latin typeface="+mn-ea"/>
              </a:rPr>
              <a:t>多多益善</a:t>
            </a:r>
            <a:endParaRPr lang="en-US" altLang="ko-KR" sz="1800" dirty="0">
              <a:latin typeface="+mn-ea"/>
            </a:endParaRPr>
          </a:p>
          <a:p>
            <a:pPr>
              <a:buNone/>
            </a:pPr>
            <a:endParaRPr lang="en-US" altLang="ko-KR" sz="2400" dirty="0"/>
          </a:p>
          <a:p>
            <a:r>
              <a:rPr lang="en-US" altLang="ko-KR" sz="2400" dirty="0"/>
              <a:t>Bc196, </a:t>
            </a:r>
            <a:r>
              <a:rPr lang="ko-KR" altLang="en-US" sz="2400" dirty="0"/>
              <a:t>한신</a:t>
            </a:r>
            <a:r>
              <a:rPr lang="en-US" altLang="ko-KR" sz="2400" dirty="0"/>
              <a:t>, </a:t>
            </a:r>
            <a:r>
              <a:rPr lang="ko-KR" altLang="en-US" sz="2400" dirty="0"/>
              <a:t>경포</a:t>
            </a:r>
            <a:r>
              <a:rPr lang="en-US" altLang="ko-KR" sz="2400" dirty="0"/>
              <a:t>, 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팽월을</a:t>
            </a:r>
            <a:r>
              <a:rPr lang="ko-KR" altLang="en-US" sz="2400" dirty="0"/>
              <a:t> 주살</a:t>
            </a: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		</a:t>
            </a:r>
          </a:p>
          <a:p>
            <a:pPr marL="109728" indent="0"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      </a:t>
            </a:r>
            <a:endParaRPr lang="ko-KR" altLang="en-US" sz="2400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한신의 최후</a:t>
            </a:r>
            <a:r>
              <a:rPr lang="en-US" altLang="ko-KR" dirty="0"/>
              <a:t>, </a:t>
            </a:r>
            <a:r>
              <a:rPr lang="ko-KR" altLang="en-US" dirty="0" err="1"/>
              <a:t>토사구팽</a:t>
            </a:r>
            <a:r>
              <a:rPr lang="ko-KR" altLang="en-US" sz="3600" dirty="0" err="1"/>
              <a:t>兎死狗烹</a:t>
            </a:r>
            <a:r>
              <a:rPr lang="ko-KR" altLang="en-US" dirty="0"/>
              <a:t> 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495600" y="4077072"/>
            <a:ext cx="7344816" cy="1368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“</a:t>
            </a:r>
            <a:r>
              <a:rPr lang="ko-KR" altLang="en-US" sz="28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유씨가 아닌 자는 왕이 될 수 없다</a:t>
            </a:r>
            <a:r>
              <a:rPr lang="en-US" altLang="ko-KR" sz="28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!”</a:t>
            </a:r>
            <a:endParaRPr lang="ko-KR" altLang="en-US" sz="2800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5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91544" y="1481329"/>
            <a:ext cx="8229600" cy="45259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덕(德)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으로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하여도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10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여세가 걸렸으며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힘으로 하였어도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20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여세가 걸렸으니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천하통일이란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원래 이렇게 힘든 일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…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우리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한고조는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여항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(閭巷) 출신으로서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8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년만에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이룬 무공이 하은주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3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대를 능가하였다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…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이야말로 경전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에서 말하는 대성(大聖)인가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?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어찌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천의가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아니겠는가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?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대성이 아니고서야 누가 이와 같이 천명(天命)을 받아 황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제가 될 수 있었겠는가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?</a:t>
            </a:r>
            <a:endParaRPr lang="ko-KR" altLang="en-US" sz="24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** </a:t>
            </a:r>
            <a:r>
              <a:rPr lang="ko-KR" altLang="en-US" dirty="0" err="1"/>
              <a:t>사마천이</a:t>
            </a:r>
            <a:r>
              <a:rPr lang="ko-KR" altLang="en-US" dirty="0"/>
              <a:t> 말하는 </a:t>
            </a:r>
            <a:r>
              <a:rPr lang="en-US" altLang="ko-KR" dirty="0"/>
              <a:t>‘</a:t>
            </a:r>
            <a:r>
              <a:rPr lang="ko-KR" altLang="en-US" dirty="0" err="1"/>
              <a:t>천의天意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616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초한전</a:t>
            </a:r>
            <a:r>
              <a:rPr lang="en-US" altLang="ko-KR" dirty="0"/>
              <a:t>, </a:t>
            </a:r>
            <a:r>
              <a:rPr lang="ko-KR" altLang="en-US" dirty="0"/>
              <a:t>유방이 승리한 이유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47528" y="1556792"/>
            <a:ext cx="8424936" cy="20162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유방의 고백</a:t>
            </a: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계획을 세워 승리를 거두는 것은 </a:t>
            </a: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장량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장자방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을 따르지 못하고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백성을 안무하고 식량을 공급하는 것은 </a:t>
            </a: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소하를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당할 수 없고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대군을 인솔해 적과 싸워 이기는 것은 한신에 미치지 못하지만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나는 천하의 인걸인 이 세 사람의 재능을 이용할 수 있었기에 천하를 얻을 수 있었다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12020" y="3733875"/>
            <a:ext cx="8567960" cy="23488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항우의</a:t>
            </a:r>
            <a:r>
              <a:rPr lang="ko-KR" altLang="en-US" sz="24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고백</a:t>
            </a:r>
            <a:endParaRPr lang="en-US" altLang="ko-KR" sz="24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just"/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지금 이곳에서 곤궁한 지경에 이르렀으니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이는 하늘이 나를 망하게 하는 것이지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결코 내가 싸움을 잘하지 못한 죄가 아니다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오늘 정녕 결사의 각오로 통쾌히 싸워 기필코 세 차례 승리하여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,,,,,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그대들로 하여금 하늘이 나를 망하게 하는 것이지 싸움을 잘못한 죄가 아님을 알게 하고 싶노라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481328"/>
            <a:ext cx="8229600" cy="5116024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	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항왕은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큰 소리로 꾸짖으면 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천사람이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 벌벌 떱니다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그러나 어진 장수에게 일을 맡기고 처리하게 할 줄 모릅니다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그러니 이것은 다만 필부의 용맹에 지나지 않습니다</a:t>
            </a:r>
            <a:r>
              <a:rPr lang="en-US" altLang="ko-KR" sz="2000" dirty="0">
                <a:latin typeface="궁서" pitchFamily="18" charset="-127"/>
                <a:ea typeface="궁서" pitchFamily="18" charset="-127"/>
              </a:rPr>
              <a:t>.</a:t>
            </a:r>
          </a:p>
          <a:p>
            <a:pPr algn="just"/>
            <a:endParaRPr lang="en-US" altLang="ko-KR" sz="26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en-US" altLang="ko-KR" sz="2600" dirty="0">
                <a:latin typeface="궁서" pitchFamily="18" charset="-127"/>
                <a:ea typeface="궁서" pitchFamily="18" charset="-127"/>
              </a:rPr>
              <a:t>	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**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한신의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항우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평가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416" y="2749083"/>
            <a:ext cx="7571184" cy="18722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buNone/>
            </a:pP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항왕은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사람을 대할 때 공손하고 </a:t>
            </a:r>
            <a:r>
              <a:rPr lang="ko-KR" altLang="en-US" sz="20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자애스럽습니다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</a:t>
            </a:r>
          </a:p>
          <a:p>
            <a:pPr algn="just">
              <a:buNone/>
            </a:pP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남이 병들면 자신의 음식을 나주어주며 인정이 많습니다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그러나 자기가 부리는 사람이 공이 있어 마땅히 봉작해야 할 사람에게는 그 인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印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이 망가지고 깨지도록 만지작거리며 차마 내주지 못하니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이는 아녀자의 인(仁)일 뿐입니다</a:t>
            </a:r>
            <a:r>
              <a:rPr lang="en-US" altLang="ko-KR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</a:t>
            </a: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2335980" y="4797152"/>
            <a:ext cx="7720461" cy="18638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>
            <a:normAutofit fontScale="77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궁서" pitchFamily="18" charset="-127"/>
              <a:ea typeface="궁서" pitchFamily="18" charset="-127"/>
            </a:endParaRPr>
          </a:p>
          <a:p>
            <a:pPr marL="109728" indent="0" algn="just">
              <a:buNone/>
            </a:pPr>
            <a:r>
              <a:rPr lang="ko-KR" altLang="en-US" sz="26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항왕은</a:t>
            </a:r>
            <a:r>
              <a:rPr lang="ko-KR" altLang="en-US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비록 제후에 군림하고 있으나 관중에 있지 않고 </a:t>
            </a:r>
            <a:r>
              <a:rPr lang="ko-KR" altLang="en-US" sz="2600" dirty="0" err="1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팽성을</a:t>
            </a:r>
            <a:r>
              <a:rPr lang="ko-KR" altLang="en-US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 수도로 삼고 있습니다</a:t>
            </a:r>
            <a:r>
              <a:rPr lang="en-US" altLang="ko-KR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의제를 쫓아내고 죄 없는 백성을 잔혹하게 죽이니</a:t>
            </a:r>
            <a:r>
              <a:rPr lang="en-US" altLang="ko-KR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이름은 비록 패자라 하나 실은 천하의 인심을 잃고 있습니다</a:t>
            </a:r>
            <a:r>
              <a:rPr lang="en-US" altLang="ko-KR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그러므로 그의 강한 위세를 약화시키기 쉽습니다</a:t>
            </a:r>
            <a:r>
              <a:rPr lang="en-US" altLang="ko-KR" sz="2600" dirty="0">
                <a:solidFill>
                  <a:schemeClr val="tx1"/>
                </a:solidFill>
                <a:latin typeface="궁서" pitchFamily="18" charset="-127"/>
                <a:ea typeface="궁서" pitchFamily="18" charset="-127"/>
              </a:rPr>
              <a:t>.</a:t>
            </a:r>
            <a:endParaRPr lang="ko-KR" altLang="en-US" sz="2600" dirty="0">
              <a:solidFill>
                <a:schemeClr val="tx1"/>
              </a:solidFill>
              <a:latin typeface="궁서" pitchFamily="18" charset="-127"/>
              <a:ea typeface="궁서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96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j-ea"/>
              </a:rPr>
              <a:t>1. </a:t>
            </a:r>
            <a:r>
              <a:rPr lang="ko-KR" altLang="en-US" b="1" dirty="0">
                <a:latin typeface="+mj-ea"/>
              </a:rPr>
              <a:t>민심 장악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j-ea"/>
              </a:rPr>
              <a:t>2. </a:t>
            </a:r>
            <a:r>
              <a:rPr lang="ko-KR" altLang="en-US" b="1" dirty="0">
                <a:latin typeface="+mj-ea"/>
              </a:rPr>
              <a:t>관중을 확보 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j-ea"/>
              </a:rPr>
              <a:t>3. </a:t>
            </a:r>
            <a:r>
              <a:rPr lang="ko-KR" altLang="en-US" b="1" dirty="0">
                <a:latin typeface="+mj-ea"/>
              </a:rPr>
              <a:t>개인적 호감도 보다 계책과 판단을 우선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b="1" dirty="0">
                <a:latin typeface="+mj-ea"/>
              </a:rPr>
              <a:t>4. </a:t>
            </a:r>
            <a:r>
              <a:rPr lang="ko-KR" altLang="en-US" b="1" dirty="0">
                <a:latin typeface="+mj-ea"/>
              </a:rPr>
              <a:t>냉혹한 정세판단</a:t>
            </a:r>
            <a:endParaRPr lang="en-US" altLang="ko-KR" b="1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유방이 승리한 이유</a:t>
            </a:r>
          </a:p>
        </p:txBody>
      </p:sp>
    </p:spTree>
    <p:extLst>
      <p:ext uri="{BB962C8B-B14F-4D97-AF65-F5344CB8AC3E}">
        <p14:creationId xmlns:p14="http://schemas.microsoft.com/office/powerpoint/2010/main" val="1653783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5472" y="1285860"/>
            <a:ext cx="7772400" cy="3511292"/>
          </a:xfrm>
        </p:spPr>
        <p:txBody>
          <a:bodyPr>
            <a:normAutofit/>
          </a:bodyPr>
          <a:lstStyle/>
          <a:p>
            <a:r>
              <a:rPr lang="ko-KR" altLang="en-US" dirty="0"/>
              <a:t>시대의</a:t>
            </a:r>
            <a:r>
              <a:rPr lang="en-US" altLang="ko-KR" dirty="0"/>
              <a:t> </a:t>
            </a:r>
            <a:r>
              <a:rPr lang="ko-KR" altLang="en-US" dirty="0"/>
              <a:t>지식인 </a:t>
            </a:r>
            <a:r>
              <a:rPr lang="ko-KR" altLang="en-US" dirty="0" err="1"/>
              <a:t>司馬遷과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/>
              <a:t>사기 집필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0856" y="1600201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dirty="0"/>
              <a:t>천명사상 </a:t>
            </a:r>
            <a:r>
              <a:rPr lang="en-US" altLang="ko-KR" dirty="0"/>
              <a:t>	         </a:t>
            </a:r>
            <a:r>
              <a:rPr lang="ko-KR" altLang="en-US" b="1" dirty="0">
                <a:latin typeface="궁서" pitchFamily="18" charset="-127"/>
                <a:ea typeface="궁서" pitchFamily="18" charset="-127"/>
              </a:rPr>
              <a:t>天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</a:p>
          <a:p>
            <a:pPr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dirty="0">
                <a:solidFill>
                  <a:srgbClr val="FF0000"/>
                </a:solidFill>
              </a:rPr>
              <a:t>						</a:t>
            </a:r>
            <a:r>
              <a:rPr lang="ko-KR" altLang="en-US" b="1" dirty="0">
                <a:solidFill>
                  <a:srgbClr val="FF0000"/>
                </a:solidFill>
              </a:rPr>
              <a:t>天命</a:t>
            </a:r>
            <a:r>
              <a:rPr lang="ko-KR" altLang="en-US" dirty="0">
                <a:solidFill>
                  <a:srgbClr val="FF0000"/>
                </a:solidFill>
              </a:rPr>
              <a:t>  </a:t>
            </a:r>
            <a:endParaRPr lang="en-US" altLang="ko-KR" sz="2400" dirty="0"/>
          </a:p>
          <a:p>
            <a:pPr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ko-KR" dirty="0"/>
              <a:t>					</a:t>
            </a:r>
            <a:r>
              <a:rPr lang="ko-KR" altLang="en-US" b="1" dirty="0"/>
              <a:t>天子</a:t>
            </a:r>
            <a:endParaRPr lang="en-US" altLang="ko-KR" b="1" dirty="0"/>
          </a:p>
          <a:p>
            <a:pPr>
              <a:buNone/>
            </a:pPr>
            <a:r>
              <a:rPr lang="en-US" altLang="ko-KR" sz="2400" b="1" dirty="0"/>
              <a:t>					</a:t>
            </a:r>
            <a:r>
              <a:rPr lang="ko-KR" altLang="en-US" b="1" dirty="0"/>
              <a:t>天下</a:t>
            </a:r>
            <a:endParaRPr lang="en-US" altLang="ko-KR" b="1" dirty="0"/>
          </a:p>
          <a:p>
            <a:pPr>
              <a:buNone/>
            </a:pPr>
            <a:r>
              <a:rPr lang="en-US" altLang="zh-TW" sz="2000" dirty="0"/>
              <a:t>				</a:t>
            </a:r>
          </a:p>
          <a:p>
            <a:pPr>
              <a:buNone/>
            </a:pPr>
            <a:endParaRPr lang="en-US" altLang="ko-KR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ko-KR" altLang="en-US" dirty="0" err="1"/>
              <a:t>혁명론</a:t>
            </a:r>
            <a:endParaRPr lang="en-US" altLang="ko-KR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천자가 부덕하면 천명이 바뀐다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革命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ko-KR" altLang="en-US" dirty="0"/>
              <a:t>무력에 의한 하극상이 아닌 天의 의지를 수행한 정당성</a:t>
            </a:r>
            <a:endParaRPr lang="en-US" altLang="ko-KR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ko-KR" altLang="en-US" dirty="0" err="1"/>
              <a:t>周王의</a:t>
            </a:r>
            <a:r>
              <a:rPr lang="ko-KR" altLang="en-US" dirty="0"/>
              <a:t> </a:t>
            </a:r>
            <a:r>
              <a:rPr lang="ko-KR" altLang="en-US" dirty="0" err="1"/>
              <a:t>유일성ㆍ신성성ㆍ정통성</a:t>
            </a:r>
            <a:r>
              <a:rPr lang="ko-KR" altLang="en-US" dirty="0"/>
              <a:t> 확보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천명사상</a:t>
            </a:r>
            <a:r>
              <a:rPr lang="en-US" altLang="ko-KR" dirty="0"/>
              <a:t>(</a:t>
            </a:r>
            <a:r>
              <a:rPr lang="ko-KR" altLang="en-US" dirty="0"/>
              <a:t>天命思想</a:t>
            </a:r>
            <a:r>
              <a:rPr lang="en-US" altLang="ko-KR" dirty="0"/>
              <a:t>)</a:t>
            </a:r>
            <a:r>
              <a:rPr lang="ko-KR" altLang="en-US" dirty="0"/>
              <a:t>과 혁명론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023992" y="206084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“bc9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세기까지 소급되는 확실성과 정확성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,,,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전설이 아니라 진실의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그리하여 존재의 에피소드가 아니라 연속하는 생활의 역사를 오랜 시대에 걸쳐 서술한 민족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,,”   </a:t>
            </a:r>
            <a:r>
              <a:rPr lang="en-US" altLang="ko-KR" sz="1800" dirty="0"/>
              <a:t>(</a:t>
            </a:r>
            <a:r>
              <a:rPr lang="ko-KR" altLang="en-US" sz="1800" dirty="0"/>
              <a:t>미국 </a:t>
            </a:r>
            <a:r>
              <a:rPr lang="ko-KR" altLang="en-US" sz="1800" dirty="0" err="1"/>
              <a:t>와츤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“</a:t>
            </a:r>
            <a:r>
              <a:rPr lang="ko-KR" altLang="en-US" sz="2200" dirty="0">
                <a:latin typeface="궁서" panose="02030600000101010101" pitchFamily="18" charset="-127"/>
                <a:ea typeface="궁서" panose="02030600000101010101" pitchFamily="18" charset="-127"/>
              </a:rPr>
              <a:t>역사가들이 부를 만고에 빛날 노래</a:t>
            </a:r>
            <a:r>
              <a:rPr lang="en-US" altLang="ko-KR" sz="2200" dirty="0">
                <a:latin typeface="궁서" panose="02030600000101010101" pitchFamily="18" charset="-127"/>
                <a:ea typeface="궁서" panose="02030600000101010101" pitchFamily="18" charset="-127"/>
              </a:rPr>
              <a:t>”  </a:t>
            </a:r>
            <a:r>
              <a:rPr lang="en-US" altLang="ko-KR" sz="1800" dirty="0"/>
              <a:t>(</a:t>
            </a:r>
            <a:r>
              <a:rPr lang="ko-KR" altLang="en-US" sz="1800" dirty="0"/>
              <a:t>노신</a:t>
            </a:r>
            <a:r>
              <a:rPr lang="en-US" altLang="ko-KR" sz="1800" dirty="0"/>
              <a:t>)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그리스ㆍ로마신화가</a:t>
            </a:r>
            <a:r>
              <a:rPr lang="ko-KR" altLang="en-US" sz="2200" dirty="0"/>
              <a:t> 서양에 끼친 영향에 필적</a:t>
            </a:r>
            <a:endParaRPr lang="en-US" altLang="ko-KR" sz="2200" dirty="0"/>
          </a:p>
          <a:p>
            <a:r>
              <a:rPr lang="ko-KR" altLang="en-US" sz="2200" dirty="0"/>
              <a:t>번역서들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사기史記</a:t>
            </a:r>
            <a:endParaRPr lang="ko-KR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/>
              <a:t>총 </a:t>
            </a:r>
            <a:r>
              <a:rPr lang="en-US" altLang="ko-KR" sz="2400" dirty="0"/>
              <a:t>130</a:t>
            </a:r>
            <a:r>
              <a:rPr lang="ko-KR" altLang="en-US" sz="2400" dirty="0"/>
              <a:t>권  </a:t>
            </a:r>
            <a:r>
              <a:rPr lang="en-US" altLang="ko-KR" sz="2400" dirty="0"/>
              <a:t>: </a:t>
            </a:r>
            <a:r>
              <a:rPr lang="ko-KR" altLang="en-US" sz="2400" dirty="0"/>
              <a:t>本紀</a:t>
            </a:r>
            <a:r>
              <a:rPr lang="en-US" altLang="ko-KR" sz="2400" dirty="0"/>
              <a:t>(12)   </a:t>
            </a:r>
            <a:r>
              <a:rPr lang="ko-KR" altLang="en-US" sz="2400" dirty="0"/>
              <a:t>表</a:t>
            </a:r>
            <a:r>
              <a:rPr lang="en-US" altLang="ko-KR" sz="2400" dirty="0"/>
              <a:t>(10)   </a:t>
            </a:r>
            <a:r>
              <a:rPr lang="ko-KR" altLang="en-US" sz="2400" dirty="0"/>
              <a:t>書</a:t>
            </a:r>
            <a:r>
              <a:rPr lang="en-US" altLang="ko-KR" sz="2400" dirty="0"/>
              <a:t>(8)   </a:t>
            </a:r>
            <a:r>
              <a:rPr lang="ko-KR" altLang="en-US" sz="2400" dirty="0"/>
              <a:t>世家</a:t>
            </a:r>
            <a:r>
              <a:rPr lang="en-US" altLang="ko-KR" sz="2400" dirty="0"/>
              <a:t>(30)   </a:t>
            </a:r>
            <a:r>
              <a:rPr lang="ko-KR" altLang="en-US" sz="2400" dirty="0"/>
              <a:t>列傳</a:t>
            </a:r>
            <a:r>
              <a:rPr lang="en-US" altLang="ko-KR" sz="2400" dirty="0"/>
              <a:t>(70)</a:t>
            </a:r>
          </a:p>
          <a:p>
            <a:pPr>
              <a:lnSpc>
                <a:spcPct val="160000"/>
              </a:lnSpc>
              <a:buNone/>
            </a:pPr>
            <a:r>
              <a:rPr lang="en-US" altLang="ko-KR" sz="2400" dirty="0"/>
              <a:t>            					</a:t>
            </a:r>
            <a:endParaRPr lang="en-US" altLang="ko-KR" sz="2000" dirty="0"/>
          </a:p>
          <a:p>
            <a:pPr>
              <a:buNone/>
            </a:pPr>
            <a:r>
              <a:rPr lang="ko-KR" altLang="en-US" sz="2600" b="1" dirty="0" err="1">
                <a:latin typeface="HY견고딕" pitchFamily="18" charset="-127"/>
                <a:ea typeface="HY견고딕" pitchFamily="18" charset="-127"/>
              </a:rPr>
              <a:t>본기</a:t>
            </a:r>
            <a:r>
              <a:rPr lang="en-US" altLang="ko-KR" sz="2600" b="1" dirty="0"/>
              <a:t>	</a:t>
            </a:r>
            <a:r>
              <a:rPr lang="ko-KR" altLang="en-US" sz="2400" dirty="0"/>
              <a:t>왕의 계보</a:t>
            </a:r>
            <a:r>
              <a:rPr lang="en-US" altLang="ko-KR" sz="2400" dirty="0"/>
              <a:t>,</a:t>
            </a:r>
            <a:r>
              <a:rPr lang="ko-KR" altLang="en-US" sz="2400" dirty="0"/>
              <a:t> 사적</a:t>
            </a:r>
            <a:r>
              <a:rPr lang="en-US" altLang="ko-KR" sz="2400" dirty="0"/>
              <a:t>,</a:t>
            </a:r>
            <a:r>
              <a:rPr lang="ko-KR" altLang="en-US" sz="2400" dirty="0"/>
              <a:t> 국가 대사를 편년체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시간순</a:t>
            </a:r>
            <a:r>
              <a:rPr lang="en-US" altLang="ko-KR" sz="2400" dirty="0"/>
              <a:t>)</a:t>
            </a:r>
            <a:r>
              <a:rPr lang="ko-KR" altLang="en-US" sz="2400" dirty="0"/>
              <a:t>로 서술</a:t>
            </a:r>
            <a:endParaRPr lang="en-US" altLang="ko-KR" sz="2400" dirty="0"/>
          </a:p>
          <a:p>
            <a:pPr>
              <a:buNone/>
            </a:pPr>
            <a:r>
              <a:rPr lang="ko-KR" altLang="en-US" sz="2600" b="1" dirty="0">
                <a:latin typeface="HY견고딕" pitchFamily="18" charset="-127"/>
                <a:ea typeface="HY견고딕" pitchFamily="18" charset="-127"/>
              </a:rPr>
              <a:t>표</a:t>
            </a:r>
            <a:r>
              <a:rPr lang="ko-KR" altLang="en-US" sz="2400" b="1" dirty="0"/>
              <a:t> </a:t>
            </a:r>
            <a:r>
              <a:rPr lang="en-US" altLang="ko-KR" sz="2400" dirty="0"/>
              <a:t>    	</a:t>
            </a:r>
            <a:r>
              <a:rPr lang="ko-KR" altLang="en-US" sz="2400" dirty="0" err="1"/>
              <a:t>왕ㆍ제후ㆍ將相ㆍ대신의</a:t>
            </a:r>
            <a:r>
              <a:rPr lang="ko-KR" altLang="en-US" sz="2400" dirty="0"/>
              <a:t> 가계와 사적을 표로</a:t>
            </a:r>
            <a:r>
              <a:rPr lang="en-US" altLang="ko-KR" sz="2400" dirty="0"/>
              <a:t> </a:t>
            </a:r>
            <a:r>
              <a:rPr lang="ko-KR" altLang="en-US" sz="2400" dirty="0"/>
              <a:t> 정리</a:t>
            </a:r>
            <a:r>
              <a:rPr lang="en-US" altLang="ko-KR" sz="2400" dirty="0"/>
              <a:t>    </a:t>
            </a:r>
          </a:p>
          <a:p>
            <a:pPr>
              <a:buNone/>
            </a:pPr>
            <a:r>
              <a:rPr lang="ko-KR" altLang="en-US" sz="2600" b="1" dirty="0">
                <a:latin typeface="HY견고딕" pitchFamily="18" charset="-127"/>
                <a:ea typeface="HY견고딕" pitchFamily="18" charset="-127"/>
              </a:rPr>
              <a:t>서</a:t>
            </a:r>
            <a:r>
              <a:rPr lang="en-US" altLang="ko-KR" sz="2400" dirty="0"/>
              <a:t>  	</a:t>
            </a:r>
            <a:r>
              <a:rPr lang="ko-KR" altLang="en-US" sz="2400" dirty="0" err="1"/>
              <a:t>천문ㆍ역법ㆍ예ㆍ악ㆍ봉선ㆍ수리ㆍ경제</a:t>
            </a:r>
            <a:r>
              <a:rPr lang="ko-KR" altLang="en-US" sz="2400" dirty="0"/>
              <a:t>  등</a:t>
            </a:r>
            <a:r>
              <a:rPr lang="en-US" altLang="ko-KR" sz="2400" dirty="0"/>
              <a:t> </a:t>
            </a:r>
            <a:r>
              <a:rPr lang="ko-KR" altLang="en-US" sz="2400" dirty="0"/>
              <a:t>법령 제도와 </a:t>
            </a:r>
            <a:r>
              <a:rPr lang="en-US" altLang="ko-KR" sz="2400" dirty="0"/>
              <a:t>	</a:t>
            </a:r>
            <a:r>
              <a:rPr lang="ko-KR" altLang="en-US" sz="2400" dirty="0"/>
              <a:t>관련된 </a:t>
            </a:r>
            <a:r>
              <a:rPr lang="ko-KR" altLang="en-US" sz="2400" dirty="0" err="1"/>
              <a:t>자연ㆍ사회적</a:t>
            </a:r>
            <a:r>
              <a:rPr lang="ko-KR" altLang="en-US" sz="2400" dirty="0"/>
              <a:t> 상황을 기술</a:t>
            </a:r>
            <a:endParaRPr lang="en-US" altLang="ko-KR" sz="2400" dirty="0"/>
          </a:p>
          <a:p>
            <a:pPr>
              <a:buNone/>
            </a:pPr>
            <a:r>
              <a:rPr lang="ko-KR" altLang="en-US" sz="2600" b="1" dirty="0">
                <a:latin typeface="HY견고딕" pitchFamily="18" charset="-127"/>
                <a:ea typeface="HY견고딕" pitchFamily="18" charset="-127"/>
              </a:rPr>
              <a:t>세가</a:t>
            </a:r>
            <a:r>
              <a:rPr lang="en-US" altLang="ko-KR" dirty="0"/>
              <a:t> 	</a:t>
            </a:r>
            <a:r>
              <a:rPr lang="ko-KR" altLang="en-US" sz="2400" dirty="0"/>
              <a:t>춘추 이래 영향력이 컸던 인물들</a:t>
            </a:r>
            <a:r>
              <a:rPr lang="en-US" altLang="ko-KR" sz="1900" dirty="0"/>
              <a:t>(</a:t>
            </a:r>
            <a:r>
              <a:rPr lang="ko-KR" altLang="en-US" sz="1900" dirty="0"/>
              <a:t>제후</a:t>
            </a:r>
            <a:r>
              <a:rPr lang="en-US" altLang="ko-KR" sz="1900" dirty="0"/>
              <a:t>,  </a:t>
            </a:r>
            <a:r>
              <a:rPr lang="ko-KR" altLang="en-US" sz="1900" dirty="0"/>
              <a:t>한의 </a:t>
            </a:r>
            <a:r>
              <a:rPr lang="ko-KR" altLang="en-US" sz="1900" spc="-300" dirty="0" err="1"/>
              <a:t>승상ㆍ공신ㆍ종실ㆍ</a:t>
            </a:r>
            <a:r>
              <a:rPr lang="ko-KR" altLang="en-US" sz="1900" spc="-300" dirty="0"/>
              <a:t> </a:t>
            </a:r>
            <a:r>
              <a:rPr lang="en-US" altLang="ko-KR" sz="1900" spc="-300" dirty="0"/>
              <a:t>	</a:t>
            </a:r>
            <a:r>
              <a:rPr lang="ko-KR" altLang="en-US" sz="1900" spc="-300" dirty="0"/>
              <a:t>외척  </a:t>
            </a:r>
            <a:r>
              <a:rPr lang="ko-KR" altLang="en-US" sz="1900" dirty="0"/>
              <a:t>등</a:t>
            </a:r>
            <a:r>
              <a:rPr lang="en-US" altLang="ko-KR" sz="1900" dirty="0"/>
              <a:t>)</a:t>
            </a:r>
            <a:r>
              <a:rPr lang="ko-KR" altLang="en-US" sz="2400" dirty="0"/>
              <a:t>의 계보와 사적을 정리</a:t>
            </a:r>
            <a:endParaRPr lang="en-US" altLang="ko-KR" sz="2400" dirty="0"/>
          </a:p>
          <a:p>
            <a:pPr>
              <a:buNone/>
            </a:pPr>
            <a:r>
              <a:rPr lang="ko-KR" altLang="en-US" sz="2600" b="1" dirty="0">
                <a:latin typeface="HY견고딕" pitchFamily="18" charset="-127"/>
                <a:ea typeface="HY견고딕" pitchFamily="18" charset="-127"/>
              </a:rPr>
              <a:t>열전</a:t>
            </a:r>
            <a:r>
              <a:rPr lang="en-US" altLang="ko-KR" sz="2600" b="1" dirty="0"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400" dirty="0"/>
              <a:t>사회 각층의 인물과 주변 국가에 대해 기술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		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태사공자서太史公自序</a:t>
            </a:r>
          </a:p>
          <a:p>
            <a:pPr>
              <a:buNone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구성과 체제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7608168" y="2060848"/>
            <a:ext cx="2808312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65760" indent="-256032" algn="ctr">
              <a:lnSpc>
                <a:spcPct val="160000"/>
              </a:lnSpc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800" b="1" dirty="0">
                <a:solidFill>
                  <a:srgbClr val="FF0000"/>
                </a:solidFill>
              </a:rPr>
              <a:t>기전체</a:t>
            </a:r>
            <a:r>
              <a:rPr lang="ko-KR" altLang="en-US" sz="2400" dirty="0">
                <a:solidFill>
                  <a:prstClr val="black"/>
                </a:solidFill>
              </a:rPr>
              <a:t> </a:t>
            </a:r>
            <a:r>
              <a:rPr lang="ko-KR" altLang="en-US" sz="2400" b="1" dirty="0">
                <a:solidFill>
                  <a:prstClr val="black"/>
                </a:solidFill>
              </a:rPr>
              <a:t>紀傳體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사마천은</a:t>
            </a:r>
            <a:r>
              <a:rPr lang="ko-KR" altLang="en-US" sz="2400" dirty="0"/>
              <a:t> 문장 끝에 </a:t>
            </a:r>
            <a:r>
              <a:rPr lang="en-US" altLang="ko-KR" sz="2400" dirty="0"/>
              <a:t>‘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太史公曰</a:t>
            </a:r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,,</a:t>
            </a:r>
            <a:r>
              <a:rPr lang="en-US" altLang="ko-KR" sz="2400" dirty="0"/>
              <a:t>’</a:t>
            </a:r>
            <a:r>
              <a:rPr lang="ko-KR" altLang="en-US" sz="2400" dirty="0"/>
              <a:t>이라 하여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자신의 해석과 견해를 보충</a:t>
            </a:r>
            <a:endParaRPr lang="en-US" altLang="ko-KR" sz="2400" dirty="0"/>
          </a:p>
          <a:p>
            <a:pPr>
              <a:buNone/>
            </a:pPr>
            <a:endParaRPr lang="ko-KR" altLang="en-US" sz="2400" dirty="0"/>
          </a:p>
          <a:p>
            <a:r>
              <a:rPr lang="ko-KR" altLang="en-US" sz="2400" dirty="0"/>
              <a:t>마지막</a:t>
            </a:r>
            <a:r>
              <a:rPr lang="en-US" altLang="ko-KR" sz="2400" dirty="0"/>
              <a:t> </a:t>
            </a:r>
            <a:r>
              <a:rPr lang="ko-KR" altLang="en-US" sz="2400" dirty="0"/>
              <a:t>권에도</a:t>
            </a:r>
            <a:r>
              <a:rPr lang="en-US" altLang="ko-KR" sz="2400" dirty="0"/>
              <a:t> </a:t>
            </a:r>
            <a:r>
              <a:rPr lang="ko-KR" altLang="en-US" sz="2400" b="1" dirty="0" err="1">
                <a:latin typeface="HY견고딕" pitchFamily="18" charset="-127"/>
                <a:ea typeface="HY견고딕" pitchFamily="18" charset="-127"/>
              </a:rPr>
              <a:t>太史公自序</a:t>
            </a:r>
            <a:r>
              <a:rPr lang="ko-KR" altLang="en-US" sz="2400" dirty="0" err="1">
                <a:latin typeface="+mj-ea"/>
                <a:ea typeface="+mj-ea"/>
              </a:rPr>
              <a:t>를</a:t>
            </a:r>
            <a:r>
              <a:rPr lang="ko-KR" altLang="en-US" sz="2400" dirty="0">
                <a:latin typeface="+mj-ea"/>
                <a:ea typeface="+mj-ea"/>
              </a:rPr>
              <a:t> 써서 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None/>
            </a:pPr>
            <a:r>
              <a:rPr lang="ko-KR" altLang="en-US" sz="2400" dirty="0"/>
              <a:t>   </a:t>
            </a:r>
            <a:r>
              <a:rPr lang="en-US" altLang="ko-KR" sz="2400" dirty="0"/>
              <a:t>	</a:t>
            </a:r>
            <a:r>
              <a:rPr lang="ko-KR" altLang="en-US" sz="2400" dirty="0"/>
              <a:t>자신의 가계와 사적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 </a:t>
            </a:r>
            <a:r>
              <a:rPr lang="ko-KR" altLang="en-US" sz="2400" dirty="0"/>
              <a:t>사기 편찬 과정과 의미</a:t>
            </a:r>
            <a:r>
              <a:rPr lang="en-US" altLang="ko-KR" sz="2400" dirty="0"/>
              <a:t>, </a:t>
            </a:r>
            <a:r>
              <a:rPr lang="ko-KR" altLang="en-US" sz="2400" dirty="0"/>
              <a:t>자신의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</a:t>
            </a:r>
            <a:r>
              <a:rPr lang="ko-KR" altLang="en-US" sz="2400" dirty="0"/>
              <a:t>사학적 견해를 서술</a:t>
            </a:r>
            <a:r>
              <a:rPr lang="en-US" altLang="ko-KR" sz="2400" dirty="0"/>
              <a:t>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태사공자서</a:t>
            </a:r>
            <a:r>
              <a:rPr lang="ko-KR" altLang="en-US" dirty="0"/>
              <a:t> </a:t>
            </a:r>
            <a:r>
              <a:rPr lang="ko-KR" altLang="en-US" sz="3200" dirty="0"/>
              <a:t>太史公自序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Bc135 ~ bc85(? 90?)</a:t>
            </a:r>
          </a:p>
          <a:p>
            <a:r>
              <a:rPr lang="ko-KR" altLang="en-US" sz="2400" dirty="0"/>
              <a:t>전한 무제</a:t>
            </a:r>
            <a:r>
              <a:rPr lang="en-US" altLang="ko-KR" sz="2400" dirty="0"/>
              <a:t>(bc141~87)</a:t>
            </a:r>
            <a:r>
              <a:rPr lang="ko-KR" altLang="en-US" sz="2400" dirty="0"/>
              <a:t> 시대</a:t>
            </a:r>
            <a:endParaRPr lang="en-US" altLang="ko-KR" sz="2400" dirty="0"/>
          </a:p>
          <a:p>
            <a:endParaRPr lang="en-US" altLang="ko-KR" sz="2400" dirty="0">
              <a:latin typeface="HY견명조" pitchFamily="18" charset="-127"/>
              <a:ea typeface="HY견명조" pitchFamily="18" charset="-127"/>
            </a:endParaRPr>
          </a:p>
          <a:p>
            <a:r>
              <a:rPr lang="ko-KR" altLang="en-US" sz="2400" dirty="0" err="1">
                <a:latin typeface="HY견명조" pitchFamily="18" charset="-127"/>
                <a:ea typeface="HY견명조" pitchFamily="18" charset="-127"/>
              </a:rPr>
              <a:t>太史令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사마담</a:t>
            </a:r>
            <a:r>
              <a:rPr lang="ko-KR" altLang="en-US" sz="1800" dirty="0" err="1"/>
              <a:t>司馬談</a:t>
            </a:r>
            <a:r>
              <a:rPr lang="ko-KR" altLang="en-US" sz="2400" dirty="0" err="1"/>
              <a:t>의</a:t>
            </a:r>
            <a:r>
              <a:rPr lang="ko-KR" altLang="en-US" sz="2400" dirty="0"/>
              <a:t> 아들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20</a:t>
            </a:r>
            <a:r>
              <a:rPr lang="ko-KR" altLang="en-US" sz="2400" dirty="0"/>
              <a:t>세에 전국을 답사</a:t>
            </a:r>
            <a:r>
              <a:rPr lang="en-US" altLang="ko-KR" sz="2400" dirty="0"/>
              <a:t>, </a:t>
            </a:r>
            <a:r>
              <a:rPr lang="ko-KR" altLang="en-US" sz="2400" dirty="0"/>
              <a:t>사료 수집</a:t>
            </a:r>
            <a:endParaRPr lang="en-US" altLang="ko-KR" sz="2400" dirty="0"/>
          </a:p>
          <a:p>
            <a:r>
              <a:rPr lang="ko-KR" altLang="en-US" sz="2400" dirty="0"/>
              <a:t>郎官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太史令</a:t>
            </a:r>
            <a:r>
              <a:rPr lang="ko-KR" altLang="en-US" sz="2400" dirty="0"/>
              <a:t> 역임</a:t>
            </a:r>
            <a:endParaRPr lang="en-US" altLang="ko-KR" sz="2400" dirty="0"/>
          </a:p>
          <a:p>
            <a:r>
              <a:rPr lang="ko-KR" altLang="en-US" sz="2400" dirty="0" err="1"/>
              <a:t>이릉의</a:t>
            </a:r>
            <a:r>
              <a:rPr lang="ko-KR" altLang="en-US" sz="2400" dirty="0"/>
              <a:t> 화</a:t>
            </a:r>
            <a:endParaRPr lang="en-US" altLang="ko-KR" sz="2400" dirty="0"/>
          </a:p>
          <a:p>
            <a:r>
              <a:rPr lang="ko-KR" altLang="en-US" sz="2400" dirty="0" err="1"/>
              <a:t>중서령</a:t>
            </a:r>
            <a:r>
              <a:rPr lang="ko-KR" altLang="en-US" sz="1800" dirty="0" err="1"/>
              <a:t>中書令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사마천의</a:t>
            </a:r>
            <a:r>
              <a:rPr lang="ko-KR" altLang="en-US" b="1" dirty="0"/>
              <a:t> 생애와 한무제</a:t>
            </a:r>
            <a:endParaRPr lang="ko-KR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latin typeface="+mn-ea"/>
              </a:rPr>
              <a:t>군현제</a:t>
            </a:r>
            <a:r>
              <a:rPr lang="ko-KR" altLang="en-US" dirty="0">
                <a:latin typeface="+mn-ea"/>
              </a:rPr>
              <a:t> 실시</a:t>
            </a:r>
            <a:endParaRPr lang="en-US" altLang="ko-KR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dirty="0"/>
              <a:t>흉노정벌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 err="1"/>
              <a:t>신재정정책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내조정치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유교의 국교화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한무제</a:t>
            </a:r>
            <a:r>
              <a:rPr lang="en-US" altLang="ko-KR" dirty="0"/>
              <a:t> (bc156, bc141~bc87, 54)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799856" y="1340768"/>
            <a:ext cx="4176464" cy="7712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경제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동성제후 제거 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吳楚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국의 난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무제</a:t>
            </a:r>
            <a:r>
              <a:rPr lang="en-US" altLang="ko-KR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추은령</a:t>
            </a:r>
            <a:r>
              <a:rPr lang="ko-KR" altLang="en-US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推恩令</a:t>
            </a:r>
            <a:r>
              <a:rPr lang="ko-KR" altLang="en-US" sz="2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99856" y="2175756"/>
            <a:ext cx="5112568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buClr>
                <a:srgbClr val="72A376"/>
              </a:buClr>
            </a:pPr>
            <a:r>
              <a:rPr lang="ko-KR" altLang="en-US" b="1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장건 파견</a:t>
            </a:r>
            <a:endParaRPr lang="en-US" altLang="ko-KR" b="1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>
              <a:buClr>
                <a:srgbClr val="72A376"/>
              </a:buClr>
            </a:pP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</a:t>
            </a:r>
            <a:r>
              <a:rPr lang="ko-KR" altLang="en-US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흉노정벌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(bc134-bc119)  </a:t>
            </a:r>
            <a:r>
              <a:rPr lang="en-US" altLang="ko-KR" b="1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위청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 </a:t>
            </a:r>
            <a:r>
              <a:rPr lang="ko-KR" altLang="en-US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곽거병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marL="109728">
              <a:buClr>
                <a:srgbClr val="72A376"/>
              </a:buClr>
            </a:pP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</a:t>
            </a:r>
            <a:r>
              <a:rPr lang="ko-KR" altLang="en-US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흉노정벌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(bc103~ )  </a:t>
            </a:r>
            <a:r>
              <a:rPr lang="en-US" altLang="ko-KR" b="1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이광리</a:t>
            </a:r>
            <a:r>
              <a:rPr lang="en-US" altLang="ko-KR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이릉</a:t>
            </a:r>
            <a:endParaRPr lang="en-US" altLang="ko-KR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99856" y="3185556"/>
            <a:ext cx="3351018" cy="908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염철전매제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세금 증가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인두세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재산세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균수평준법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134837" y="4189733"/>
            <a:ext cx="6520796" cy="12554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무제 통치기</a:t>
            </a:r>
            <a:r>
              <a:rPr lang="en-US" altLang="ko-KR" dirty="0"/>
              <a:t>, 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황제권력이 강화되면서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측근 밀실 정치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algn="just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   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대해 황제의 뜻을 실현시키는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권력장치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dirty="0"/>
              <a:t>무제 사후</a:t>
            </a:r>
            <a:r>
              <a:rPr lang="en-US" altLang="ko-KR" dirty="0"/>
              <a:t>,    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어린 소제를 보필하며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곽광이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내조정치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just"/>
            <a:r>
              <a:rPr lang="ko-KR" altLang="en-US" dirty="0"/>
              <a:t>선제 이후</a:t>
            </a:r>
            <a:r>
              <a:rPr lang="en-US" altLang="ko-KR" dirty="0"/>
              <a:t>, </a:t>
            </a:r>
            <a:r>
              <a:rPr lang="ko-KR" altLang="en-US" dirty="0"/>
              <a:t>   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외척에 의한 내조정치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16581" y="5661248"/>
            <a:ext cx="3672408" cy="9890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동중서의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漢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예정설</a:t>
            </a:r>
            <a:endParaRPr lang="en-US" altLang="ko-KR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태학의 설립과 </a:t>
            </a:r>
            <a:r>
              <a:rPr lang="ko-KR" altLang="en-US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오경박사</a:t>
            </a:r>
            <a:endParaRPr lang="en-US" altLang="ko-KR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국가 체제를 이끄는 유교</a:t>
            </a:r>
          </a:p>
        </p:txBody>
      </p:sp>
    </p:spTree>
    <p:extLst>
      <p:ext uri="{BB962C8B-B14F-4D97-AF65-F5344CB8AC3E}">
        <p14:creationId xmlns:p14="http://schemas.microsoft.com/office/powerpoint/2010/main" val="2430292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US" altLang="ko-KR" sz="2400" dirty="0">
              <a:latin typeface="HY궁서" pitchFamily="18" charset="-127"/>
              <a:ea typeface="HY궁서" pitchFamily="18" charset="-127"/>
            </a:endParaRPr>
          </a:p>
          <a:p>
            <a:pPr algn="just"/>
            <a:r>
              <a:rPr lang="ko-KR" altLang="en-US" sz="2400" dirty="0" err="1">
                <a:latin typeface="HY궁서" pitchFamily="18" charset="-127"/>
                <a:ea typeface="HY궁서" pitchFamily="18" charset="-127"/>
              </a:rPr>
              <a:t>태사공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(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담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)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께서 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(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사마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)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천의 손을 잡고 </a:t>
            </a:r>
            <a:r>
              <a:rPr lang="ko-KR" altLang="en-US" sz="2400" u="sng" dirty="0">
                <a:latin typeface="HY궁서" pitchFamily="18" charset="-127"/>
                <a:ea typeface="HY궁서" pitchFamily="18" charset="-127"/>
              </a:rPr>
              <a:t>울며 말씀하시기를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,,,  </a:t>
            </a:r>
            <a:r>
              <a:rPr lang="ko-KR" altLang="en-US" sz="2400" dirty="0" err="1">
                <a:latin typeface="HY견명조" pitchFamily="18" charset="-127"/>
                <a:ea typeface="HY견명조" pitchFamily="18" charset="-127"/>
              </a:rPr>
              <a:t>獲麟</a:t>
            </a:r>
            <a:r>
              <a:rPr lang="ko-KR" altLang="en-US" sz="2400" dirty="0" err="1">
                <a:latin typeface="HY궁서" pitchFamily="18" charset="-127"/>
                <a:ea typeface="HY궁서" pitchFamily="18" charset="-127"/>
              </a:rPr>
              <a:t>이래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 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4</a:t>
            </a:r>
            <a:r>
              <a:rPr lang="ko-KR" altLang="en-US" sz="2400" dirty="0" err="1">
                <a:latin typeface="HY궁서" pitchFamily="18" charset="-127"/>
                <a:ea typeface="HY궁서" pitchFamily="18" charset="-127"/>
              </a:rPr>
              <a:t>백여년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 동안 제후들이 서로 겸병을 일삼는 통에 </a:t>
            </a:r>
            <a:r>
              <a:rPr lang="ko-KR" altLang="en-US" sz="2400" u="sng" dirty="0">
                <a:latin typeface="HY견명조" pitchFamily="18" charset="-127"/>
                <a:ea typeface="HY견명조" pitchFamily="18" charset="-127"/>
              </a:rPr>
              <a:t>史記</a:t>
            </a:r>
            <a:r>
              <a:rPr lang="ko-KR" altLang="en-US" sz="2400" u="sng" dirty="0">
                <a:latin typeface="HY궁서" pitchFamily="18" charset="-127"/>
                <a:ea typeface="HY궁서" pitchFamily="18" charset="-127"/>
              </a:rPr>
              <a:t>가 거의 끊기게 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되었다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,,,</a:t>
            </a:r>
          </a:p>
          <a:p>
            <a:pPr algn="just"/>
            <a:endParaRPr lang="en-US" altLang="ko-KR" sz="2400" dirty="0">
              <a:latin typeface="HY궁서" pitchFamily="18" charset="-127"/>
              <a:ea typeface="HY궁서" pitchFamily="18" charset="-127"/>
            </a:endParaRPr>
          </a:p>
          <a:p>
            <a:pPr algn="just"/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나 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(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司馬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)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遷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도 고개를 숙이고 눈물을 흘리며 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소자가 불민하긴 하오나 삼가 선인들께서 정리하신 구문을 쓰고 빠뜨리지 않겠습니다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”</a:t>
            </a:r>
            <a:r>
              <a:rPr lang="ko-KR" altLang="en-US" sz="2400" dirty="0">
                <a:latin typeface="HY궁서" pitchFamily="18" charset="-127"/>
                <a:ea typeface="HY궁서" pitchFamily="18" charset="-127"/>
              </a:rPr>
              <a:t>라고 말씀드렸다</a:t>
            </a:r>
            <a:r>
              <a:rPr lang="en-US" altLang="ko-KR" sz="2400" dirty="0">
                <a:latin typeface="HY궁서" pitchFamily="18" charset="-127"/>
                <a:ea typeface="HY궁서" pitchFamily="18" charset="-127"/>
              </a:rPr>
              <a:t>.</a:t>
            </a:r>
            <a:endParaRPr lang="ko-KR" altLang="en-US" sz="2400" dirty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집필동기</a:t>
            </a:r>
            <a:r>
              <a:rPr lang="en-US" altLang="ko-KR" dirty="0"/>
              <a:t>1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太史公自書</a:t>
            </a:r>
            <a:r>
              <a:rPr lang="ko-KR" altLang="en-US" sz="2800" dirty="0"/>
              <a:t> 中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52502" y="4941168"/>
            <a:ext cx="6895826" cy="12241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&gt; </a:t>
            </a:r>
            <a:r>
              <a:rPr lang="ko-KR" altLang="en-US" sz="3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아버지 </a:t>
            </a:r>
            <a:r>
              <a:rPr lang="ko-KR" altLang="en-US" sz="3600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사마담의</a:t>
            </a:r>
            <a:r>
              <a:rPr lang="ko-KR" altLang="en-US" sz="3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울분과 유언</a:t>
            </a:r>
            <a:r>
              <a:rPr lang="en-US" altLang="ko-KR" sz="3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사마담의</a:t>
            </a:r>
            <a:r>
              <a:rPr lang="ko-KR" altLang="en-US" dirty="0"/>
              <a:t> 울분</a:t>
            </a:r>
            <a:r>
              <a:rPr lang="en-US" altLang="ko-KR" dirty="0"/>
              <a:t>	</a:t>
            </a:r>
          </a:p>
          <a:p>
            <a:pPr marL="109728" indent="0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사마담은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태사령임에도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불구하고 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封禪祭에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참여하지 못한 분통으로 죽음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dirty="0"/>
          </a:p>
          <a:p>
            <a:r>
              <a:rPr lang="ko-KR" altLang="en-US" dirty="0" err="1"/>
              <a:t>사마담이</a:t>
            </a:r>
            <a:r>
              <a:rPr lang="ko-KR" altLang="en-US" dirty="0"/>
              <a:t> </a:t>
            </a:r>
            <a:r>
              <a:rPr lang="ko-KR" altLang="en-US" dirty="0" err="1"/>
              <a:t>봉선제에</a:t>
            </a:r>
            <a:r>
              <a:rPr lang="ko-KR" altLang="en-US" dirty="0"/>
              <a:t> 참여하지 못한 까닭</a:t>
            </a:r>
            <a:endParaRPr lang="en-US" altLang="ko-KR" dirty="0"/>
          </a:p>
          <a:p>
            <a:pPr lvl="3">
              <a:buNone/>
            </a:pPr>
            <a:r>
              <a:rPr lang="en-US" altLang="ko-KR" sz="2400" dirty="0"/>
              <a:t>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봉선제를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둘러싼 모종의 암투와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방술가의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승리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3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봉선제의 파행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아버지 </a:t>
            </a:r>
            <a:r>
              <a:rPr lang="ko-KR" altLang="en-US" dirty="0" err="1">
                <a:latin typeface="양재깨비체B" pitchFamily="18" charset="-127"/>
                <a:ea typeface="양재깨비체B" pitchFamily="18" charset="-127"/>
              </a:rPr>
              <a:t>사마담의</a:t>
            </a:r>
            <a:r>
              <a:rPr lang="ko-KR" altLang="en-US" dirty="0">
                <a:latin typeface="양재깨비체B" pitchFamily="18" charset="-127"/>
                <a:ea typeface="양재깨비체B" pitchFamily="18" charset="-127"/>
              </a:rPr>
              <a:t> 울분과 유언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048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무제시기의 사상통일</a:t>
            </a:r>
            <a:r>
              <a:rPr lang="en-US" altLang="ko-KR" sz="2400" dirty="0"/>
              <a:t>(</a:t>
            </a:r>
            <a:r>
              <a:rPr lang="ko-KR" altLang="en-US" sz="2400" dirty="0"/>
              <a:t>유가</a:t>
            </a:r>
            <a:r>
              <a:rPr lang="en-US" altLang="ko-KR" sz="2400" dirty="0"/>
              <a:t>)</a:t>
            </a:r>
            <a:r>
              <a:rPr lang="ko-KR" altLang="en-US" sz="2400" dirty="0"/>
              <a:t>과 군주전제</a:t>
            </a:r>
            <a:endParaRPr lang="en-US" altLang="ko-KR" sz="2400" dirty="0"/>
          </a:p>
          <a:p>
            <a:pPr>
              <a:buNone/>
            </a:pPr>
            <a:r>
              <a:rPr lang="ko-KR" altLang="en-US" sz="2400" dirty="0"/>
              <a:t>  </a:t>
            </a:r>
            <a:r>
              <a:rPr lang="en-US" altLang="ko-KR" sz="2400" dirty="0"/>
              <a:t>			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⇒ 군주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(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황제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)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를 천하의 모범으로 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봉선을 둘러싼 암투와 </a:t>
            </a:r>
            <a:r>
              <a:rPr lang="ko-KR" altLang="en-US" sz="2400" dirty="0" err="1"/>
              <a:t>방술가를</a:t>
            </a:r>
            <a:r>
              <a:rPr lang="ko-KR" altLang="en-US" sz="2400" dirty="0"/>
              <a:t> 선택한 무제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강력한 황제권력과 방사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		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⇒ 황제의 신격화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이후 신비주의와 무고에 따른 무제의 정치</a:t>
            </a:r>
          </a:p>
          <a:p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ko-KR" altLang="en-US" sz="3800" spc="-150" dirty="0"/>
              <a:t>무제의 봉선과 父子가 인식한 위기</a:t>
            </a:r>
          </a:p>
        </p:txBody>
      </p:sp>
    </p:spTree>
    <p:extLst>
      <p:ext uri="{BB962C8B-B14F-4D97-AF65-F5344CB8AC3E}">
        <p14:creationId xmlns:p14="http://schemas.microsoft.com/office/powerpoint/2010/main" val="297626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None/>
            </a:pPr>
            <a:endParaRPr lang="en-US" altLang="ko-KR" sz="2400" b="1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주공이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죽은지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5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백년만에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공자가 나왔으며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공자가 죽은 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뒤로 오늘날에 이르러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5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백년이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되었다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이제 바야흐로 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明</a:t>
            </a:r>
            <a:endParaRPr lang="en-US" altLang="ko-KR" sz="2400" dirty="0">
              <a:latin typeface="HY견명조" pitchFamily="18" charset="-127"/>
              <a:ea typeface="HY견명조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世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뒤이어 易傳을 바로잡고 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‘</a:t>
            </a:r>
            <a:r>
              <a:rPr lang="ko-KR" altLang="en-US" sz="2400" dirty="0">
                <a:latin typeface="HY견명조" pitchFamily="18" charset="-127"/>
                <a:ea typeface="HY견명조" pitchFamily="18" charset="-127"/>
              </a:rPr>
              <a:t>春秋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’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계승하고 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시서예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악의 宗旨를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바탕삼을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때이거늘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궁서" pitchFamily="18" charset="-127"/>
                <a:ea typeface="궁서" pitchFamily="18" charset="-127"/>
              </a:rPr>
              <a:t>너는 여기에 뜻이 있느냐</a:t>
            </a:r>
            <a:r>
              <a:rPr lang="en-US" altLang="ko-KR" sz="2400" b="1" dirty="0">
                <a:solidFill>
                  <a:srgbClr val="0070C0"/>
                </a:solidFill>
                <a:latin typeface="궁서" pitchFamily="18" charset="-127"/>
                <a:ea typeface="궁서" pitchFamily="18" charset="-127"/>
              </a:rPr>
              <a:t>?</a:t>
            </a: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rgbClr val="0070C0"/>
                </a:solidFill>
                <a:latin typeface="궁서" pitchFamily="18" charset="-127"/>
                <a:ea typeface="궁서" pitchFamily="18" charset="-127"/>
              </a:rPr>
              <a:t>너는 여기에 뜻이 있느냐</a:t>
            </a:r>
            <a:r>
              <a:rPr lang="en-US" altLang="ko-KR" sz="2400" b="1" dirty="0">
                <a:solidFill>
                  <a:srgbClr val="0070C0"/>
                </a:solidFill>
                <a:latin typeface="궁서" pitchFamily="18" charset="-127"/>
                <a:ea typeface="궁서" pitchFamily="18" charset="-127"/>
              </a:rPr>
              <a:t>?” </a:t>
            </a:r>
          </a:p>
          <a:p>
            <a:pPr algn="just">
              <a:lnSpc>
                <a:spcPct val="150000"/>
              </a:lnSpc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라고 하시니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소자가 어찌 감히 마다하리오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!</a:t>
            </a:r>
            <a:endParaRPr lang="ko-KR" altLang="en-US" sz="24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집필동기</a:t>
            </a:r>
            <a:r>
              <a:rPr lang="en-US" altLang="ko-KR" dirty="0"/>
              <a:t>2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太史公自書</a:t>
            </a:r>
            <a:r>
              <a:rPr lang="ko-KR" altLang="en-US" sz="2800" dirty="0"/>
              <a:t> 中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863752" y="5085184"/>
            <a:ext cx="6048672" cy="12241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ctr">
              <a:lnSpc>
                <a:spcPct val="150000"/>
              </a:lnSpc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en-US" altLang="ko-KR" sz="36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&gt; </a:t>
            </a:r>
            <a:r>
              <a:rPr lang="ko-KR" altLang="en-US" sz="32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사마담의</a:t>
            </a:r>
            <a:r>
              <a:rPr lang="ko-KR" altLang="en-US" sz="32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절박한 위기의식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312024" y="3140968"/>
            <a:ext cx="2592288" cy="5400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춘추정신의</a:t>
            </a:r>
            <a:r>
              <a:rPr lang="ko-KR" altLang="en-US" sz="24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계승</a:t>
            </a:r>
            <a:endParaRPr lang="en-US" altLang="ko-KR" sz="24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01840" y="152636"/>
            <a:ext cx="3566160" cy="15841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en-US" altLang="ko-KR" sz="2000" b="1" dirty="0">
                <a:latin typeface="HY궁서" pitchFamily="18" charset="-127"/>
                <a:ea typeface="HY궁서" pitchFamily="18" charset="-127"/>
              </a:rPr>
              <a:t>『</a:t>
            </a:r>
            <a:r>
              <a:rPr lang="ko-KR" altLang="en-US" sz="2000" b="1" dirty="0">
                <a:solidFill>
                  <a:prstClr val="black"/>
                </a:solidFill>
                <a:latin typeface="HY견명조" pitchFamily="18" charset="-127"/>
                <a:ea typeface="HY견명조" pitchFamily="18" charset="-127"/>
              </a:rPr>
              <a:t>춘추春秋</a:t>
            </a:r>
            <a:r>
              <a:rPr lang="en-US" altLang="ko-KR" sz="2000" b="1" dirty="0">
                <a:latin typeface="HY궁서" pitchFamily="18" charset="-127"/>
                <a:ea typeface="HY궁서" pitchFamily="18" charset="-127"/>
              </a:rPr>
              <a:t>』</a:t>
            </a:r>
            <a:endParaRPr lang="en-US" altLang="ko-KR" dirty="0">
              <a:solidFill>
                <a:prstClr val="black"/>
              </a:solidFill>
            </a:endParaRPr>
          </a:p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공자가 저술한 노나라 역사책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편년체 형식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포폄과</a:t>
            </a:r>
            <a:r>
              <a:rPr lang="ko-KR" altLang="en-US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감계</a:t>
            </a:r>
            <a:endParaRPr lang="en-US" altLang="ko-KR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ko-KR" altLang="en-US" dirty="0"/>
              <a:t>춘추와 사기</a:t>
            </a:r>
            <a:r>
              <a:rPr lang="en-US" altLang="ko-KR" dirty="0"/>
              <a:t>,</a:t>
            </a:r>
            <a:r>
              <a:rPr lang="ko-KR" altLang="en-US" dirty="0"/>
              <a:t> 저술 시기의 공통점</a:t>
            </a:r>
            <a:endParaRPr lang="en-US" altLang="ko-KR" dirty="0"/>
          </a:p>
          <a:p>
            <a:pPr>
              <a:buNone/>
            </a:pPr>
            <a:endParaRPr lang="en-US" altLang="ko-KR" sz="3000" dirty="0"/>
          </a:p>
          <a:p>
            <a:pPr algn="just">
              <a:buNone/>
            </a:pP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무엇이 위기인가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9576" y="2348880"/>
            <a:ext cx="7488832" cy="16561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주공에 의해 확립된 </a:t>
            </a:r>
            <a:r>
              <a:rPr lang="ko-KR" altLang="en-US" sz="2400" u="sng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       </a:t>
            </a:r>
            <a:r>
              <a:rPr lang="en-US" altLang="ko-KR" sz="2400" u="sng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?          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가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이후 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500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년간 허물어지기 시작하여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sz="24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춘추말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공자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가 위기를 통감하고 </a:t>
            </a:r>
            <a:r>
              <a:rPr lang="ko-KR" altLang="en-US" sz="2400" b="1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춘추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를 </a:t>
            </a:r>
            <a:r>
              <a:rPr lang="ko-KR" altLang="en-US" sz="24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찬술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159896" y="2492896"/>
            <a:ext cx="2016224" cy="5040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예교문화</a:t>
            </a:r>
            <a:endParaRPr lang="ko-KR" altLang="en-US" sz="2400" b="1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55491" y="4365104"/>
            <a:ext cx="7488832" cy="17281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공자로부터 전국시대에 발달한 </a:t>
            </a:r>
            <a:r>
              <a:rPr lang="ko-KR" altLang="en-US" sz="2400" u="sng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       </a:t>
            </a:r>
            <a:r>
              <a:rPr lang="en-US" altLang="ko-KR" sz="2400" u="sng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?</a:t>
            </a:r>
            <a:r>
              <a:rPr lang="ko-KR" altLang="en-US" sz="2400" u="sng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      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이 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이후 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500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년간에 쇠퇴하여</a:t>
            </a:r>
            <a:endParaRPr lang="en-US" altLang="ko-KR" sz="24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algn="just">
              <a:buNone/>
            </a:pPr>
            <a:r>
              <a:rPr lang="ko-KR" altLang="en-US" sz="2400" b="1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사마담</a:t>
            </a:r>
            <a:r>
              <a:rPr lang="ko-KR" altLang="en-US" sz="2400" b="1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부자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가 위기를 통감하고 </a:t>
            </a:r>
            <a:r>
              <a:rPr lang="ko-KR" altLang="en-US" sz="2400" b="1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사기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저술</a:t>
            </a:r>
            <a:endParaRPr lang="en-US" altLang="ko-KR" sz="28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38209" y="4616396"/>
            <a:ext cx="2736304" cy="5124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b="1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자유로운 사상문화</a:t>
            </a:r>
            <a:endParaRPr lang="en-US" altLang="ko-KR" sz="2400" b="1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ko-KR" sz="4000" dirty="0"/>
              <a:t>		</a:t>
            </a:r>
            <a:r>
              <a:rPr lang="en-US" altLang="ko-KR" sz="3600" dirty="0"/>
              <a:t> 			 </a:t>
            </a:r>
            <a:r>
              <a:rPr lang="ko-KR" altLang="en-US" sz="3900" dirty="0"/>
              <a:t>天</a:t>
            </a:r>
            <a:endParaRPr lang="en-US" altLang="ko-KR" sz="3900" dirty="0"/>
          </a:p>
          <a:p>
            <a:pPr>
              <a:buNone/>
            </a:pPr>
            <a:r>
              <a:rPr lang="en-US" altLang="ko-KR" sz="3500" dirty="0"/>
              <a:t> 		</a:t>
            </a:r>
            <a:endParaRPr lang="en-US" altLang="ko-KR" sz="2600" dirty="0"/>
          </a:p>
          <a:p>
            <a:pPr>
              <a:buNone/>
            </a:pPr>
            <a:r>
              <a:rPr lang="en-US" altLang="ko-KR" sz="2600" dirty="0"/>
              <a:t>		      	      </a:t>
            </a:r>
            <a:r>
              <a:rPr lang="ko-KR" altLang="en-US" dirty="0">
                <a:solidFill>
                  <a:srgbClr val="FF0000"/>
                </a:solidFill>
              </a:rPr>
              <a:t>天命</a:t>
            </a:r>
            <a:r>
              <a:rPr lang="en-US" altLang="ko-KR" sz="2600" dirty="0"/>
              <a:t>                         </a:t>
            </a:r>
            <a:r>
              <a:rPr lang="ko-KR" altLang="en-US" sz="2400" dirty="0">
                <a:solidFill>
                  <a:srgbClr val="FF0000"/>
                </a:solidFill>
              </a:rPr>
              <a:t>天命</a:t>
            </a:r>
            <a:endParaRPr lang="en-US" altLang="ko-KR" sz="2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2600" dirty="0"/>
              <a:t>						</a:t>
            </a:r>
          </a:p>
          <a:p>
            <a:pPr>
              <a:buNone/>
            </a:pPr>
            <a:r>
              <a:rPr lang="en-US" altLang="ko-KR" sz="2600" dirty="0">
                <a:solidFill>
                  <a:srgbClr val="FF0000"/>
                </a:solidFill>
              </a:rPr>
              <a:t>					</a:t>
            </a:r>
            <a:r>
              <a:rPr lang="ko-KR" altLang="en-US" b="1" dirty="0">
                <a:solidFill>
                  <a:srgbClr val="FF0000"/>
                </a:solidFill>
              </a:rPr>
              <a:t>革命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2600" dirty="0">
                <a:solidFill>
                  <a:srgbClr val="FF0000"/>
                </a:solidFill>
              </a:rPr>
              <a:t>					</a:t>
            </a:r>
            <a:endParaRPr lang="en-US" altLang="ko-KR" sz="35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en-US" altLang="ko-KR" sz="2600" dirty="0"/>
              <a:t>		</a:t>
            </a:r>
            <a:r>
              <a:rPr lang="ko-KR" altLang="en-US" b="1" dirty="0"/>
              <a:t>天子</a:t>
            </a:r>
            <a:r>
              <a:rPr lang="en-US" altLang="ko-KR" dirty="0"/>
              <a:t>				    </a:t>
            </a:r>
            <a:r>
              <a:rPr lang="ko-KR" altLang="en-US" b="1" dirty="0"/>
              <a:t>天子</a:t>
            </a:r>
            <a:r>
              <a:rPr lang="en-US" altLang="ko-KR" dirty="0"/>
              <a:t>		</a:t>
            </a:r>
            <a:r>
              <a:rPr lang="ko-KR" altLang="en-US" sz="2600" dirty="0"/>
              <a:t>      </a:t>
            </a:r>
            <a:r>
              <a:rPr lang="en-US" altLang="ko-KR" sz="2600" dirty="0"/>
              <a:t>(</a:t>
            </a:r>
            <a:r>
              <a:rPr lang="ko-KR" altLang="en-US" sz="2600" dirty="0"/>
              <a:t>은 탕왕</a:t>
            </a:r>
            <a:r>
              <a:rPr lang="en-US" altLang="ko-KR" sz="2600" dirty="0"/>
              <a:t>)</a:t>
            </a:r>
            <a:r>
              <a:rPr lang="en-US" altLang="ko-KR" sz="3400" dirty="0"/>
              <a:t>				  </a:t>
            </a:r>
            <a:r>
              <a:rPr lang="en-US" altLang="ko-KR" sz="2600" dirty="0"/>
              <a:t>(</a:t>
            </a:r>
            <a:r>
              <a:rPr lang="ko-KR" altLang="en-US" sz="2600" dirty="0"/>
              <a:t>주 </a:t>
            </a:r>
            <a:r>
              <a:rPr lang="ko-KR" altLang="en-US" sz="2600" dirty="0" err="1"/>
              <a:t>문왕</a:t>
            </a:r>
            <a:r>
              <a:rPr lang="en-US" altLang="ko-KR" sz="2600" dirty="0"/>
              <a:t>)</a:t>
            </a:r>
          </a:p>
          <a:p>
            <a:pPr>
              <a:buNone/>
            </a:pPr>
            <a:r>
              <a:rPr lang="en-US" altLang="ko-KR" sz="3400" dirty="0"/>
              <a:t>					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/>
              <a:buChar char="Ø"/>
            </a:pPr>
            <a:r>
              <a:rPr lang="ko-KR" altLang="en-US" sz="3000" dirty="0"/>
              <a:t>은 유민을 심리적 이념적으로 제어하는</a:t>
            </a:r>
            <a:endParaRPr lang="en-US" altLang="ko-KR" sz="30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3000" dirty="0"/>
              <a:t>	</a:t>
            </a:r>
            <a:r>
              <a:rPr lang="ko-KR" altLang="en-US" sz="3000" b="1" dirty="0" err="1"/>
              <a:t>주나라의</a:t>
            </a:r>
            <a:r>
              <a:rPr lang="ko-KR" altLang="en-US" sz="3000" b="1" dirty="0"/>
              <a:t> 새로운 정치사상이자 세계관</a:t>
            </a:r>
            <a:endParaRPr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89668" y="285728"/>
            <a:ext cx="8554805" cy="93978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은주혁명</a:t>
            </a:r>
            <a:r>
              <a:rPr lang="en-US" altLang="ko-KR" dirty="0"/>
              <a:t>(</a:t>
            </a:r>
            <a:r>
              <a:rPr lang="ko-KR" altLang="en-US" dirty="0"/>
              <a:t>革命</a:t>
            </a:r>
            <a:r>
              <a:rPr lang="en-US" altLang="ko-KR" dirty="0"/>
              <a:t>)</a:t>
            </a:r>
            <a:r>
              <a:rPr lang="ko-KR" altLang="en-US" dirty="0"/>
              <a:t>이란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583832" y="2060848"/>
            <a:ext cx="1512168" cy="13681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096000" y="2060848"/>
            <a:ext cx="1512168" cy="13681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447928" y="2924944"/>
            <a:ext cx="1224136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도가의 종지는 무위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無爲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또는 무불위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無不爲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로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,,,</a:t>
            </a:r>
          </a:p>
          <a:p>
            <a:pPr algn="just"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도가의 술은 허무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虛無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근본으로 삼고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인순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因循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을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용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用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으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삼는다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허무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虛無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에는 </a:t>
            </a:r>
            <a:r>
              <a:rPr lang="ko-KR" altLang="en-US" sz="2400" u="sng" dirty="0" err="1">
                <a:latin typeface="궁서" pitchFamily="18" charset="-127"/>
                <a:ea typeface="궁서" pitchFamily="18" charset="-127"/>
              </a:rPr>
              <a:t>법</a:t>
            </a:r>
            <a:r>
              <a:rPr lang="ko-KR" altLang="en-US" sz="2000" u="sng" dirty="0" err="1">
                <a:latin typeface="궁서" pitchFamily="18" charset="-127"/>
                <a:ea typeface="궁서" pitchFamily="18" charset="-127"/>
              </a:rPr>
              <a:t>法</a:t>
            </a:r>
            <a:r>
              <a:rPr lang="ko-KR" altLang="en-US" sz="2400" u="sng" dirty="0" err="1">
                <a:latin typeface="궁서" pitchFamily="18" charset="-127"/>
                <a:ea typeface="궁서" pitchFamily="18" charset="-127"/>
              </a:rPr>
              <a:t>이</a:t>
            </a:r>
            <a:r>
              <a:rPr lang="ko-KR" altLang="en-US" sz="2400" u="sng" dirty="0">
                <a:latin typeface="궁서" pitchFamily="18" charset="-127"/>
                <a:ea typeface="궁서" pitchFamily="18" charset="-127"/>
              </a:rPr>
              <a:t> 있으면서도 법이 없어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그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때그때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시의에 맞게 일을 이루며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인순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因循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에는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국량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局量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이 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있으면서도 없어 대상에 즉응하여 일체가 된다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</a:p>
          <a:p>
            <a:pPr algn="ju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						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태사공자서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道家 宗旨 中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사마씨</a:t>
            </a:r>
            <a:r>
              <a:rPr lang="ko-KR" altLang="en-US" sz="4000" dirty="0"/>
              <a:t> 부자가 숭상한 가치는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631504" y="4221088"/>
            <a:ext cx="8856984" cy="25202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en-US" altLang="ko-KR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‘</a:t>
            </a:r>
            <a:r>
              <a:rPr lang="ko-KR" altLang="en-US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법(法)이 있으면서도 법이 없다</a:t>
            </a:r>
            <a:r>
              <a:rPr lang="en-US" altLang="ko-KR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’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모든 사물은 고유의 움직임을 가지며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다른 것을 본뜨지 않음을 지적한 것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65760" indent="-256032" algn="just">
              <a:spcBef>
                <a:spcPts val="400"/>
              </a:spcBef>
              <a:buClr>
                <a:srgbClr val="72A376"/>
              </a:buClr>
              <a:buSzPct val="68000"/>
              <a:buFont typeface="Wingdings 3"/>
              <a:buChar char=""/>
            </a:pP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정치의 대상이 되는 모든 것은 권력자의 의지에 의해 어떻게도 될 수 있는 타율적 존재가 아니라 스스로 독자적인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메카니즘을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가지고 움직이는 자유로운 존재임을 환기시킨 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도가의 종지는 무위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無爲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또는 무불위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無不爲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로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,,,</a:t>
            </a:r>
          </a:p>
          <a:p>
            <a:pPr algn="just">
              <a:buNone/>
            </a:pP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도가의 술은 허무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虛無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근본으로 삼고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인순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因循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을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용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用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으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로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삼는다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,,,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허무</a:t>
            </a:r>
            <a:r>
              <a:rPr lang="ko-KR" altLang="en-US" sz="2000" dirty="0">
                <a:latin typeface="궁서" pitchFamily="18" charset="-127"/>
                <a:ea typeface="궁서" pitchFamily="18" charset="-127"/>
              </a:rPr>
              <a:t>虛無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에는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법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法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이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있으면서도 법이 없어 그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때그때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시의에 맞게 일을 이루며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인순</a:t>
            </a:r>
            <a:r>
              <a:rPr lang="ko-KR" altLang="en-US" sz="2000" dirty="0" err="1">
                <a:latin typeface="궁서" pitchFamily="18" charset="-127"/>
                <a:ea typeface="궁서" pitchFamily="18" charset="-127"/>
              </a:rPr>
              <a:t>因循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에는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u="sng" dirty="0">
                <a:latin typeface="궁서" pitchFamily="18" charset="-127"/>
                <a:ea typeface="궁서" pitchFamily="18" charset="-127"/>
              </a:rPr>
              <a:t>국량</a:t>
            </a:r>
            <a:r>
              <a:rPr lang="ko-KR" altLang="en-US" sz="2000" u="sng" dirty="0">
                <a:latin typeface="궁서" pitchFamily="18" charset="-127"/>
                <a:ea typeface="궁서" pitchFamily="18" charset="-127"/>
              </a:rPr>
              <a:t>局量</a:t>
            </a:r>
            <a:r>
              <a:rPr lang="ko-KR" altLang="en-US" sz="2400" u="sng" dirty="0">
                <a:latin typeface="궁서" pitchFamily="18" charset="-127"/>
                <a:ea typeface="궁서" pitchFamily="18" charset="-127"/>
              </a:rPr>
              <a:t>이 </a:t>
            </a:r>
            <a:endParaRPr lang="en-US" altLang="ko-KR" sz="2400" u="sng" dirty="0">
              <a:latin typeface="궁서" pitchFamily="18" charset="-127"/>
              <a:ea typeface="궁서" pitchFamily="18" charset="-127"/>
            </a:endParaRPr>
          </a:p>
          <a:p>
            <a:pPr algn="just">
              <a:buNone/>
            </a:pPr>
            <a:r>
              <a:rPr lang="ko-KR" altLang="en-US" sz="2400" u="sng" dirty="0">
                <a:latin typeface="궁서" pitchFamily="18" charset="-127"/>
                <a:ea typeface="궁서" pitchFamily="18" charset="-127"/>
              </a:rPr>
              <a:t>있으면서도 없어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대상에 즉응하여 일체가 된다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</a:p>
          <a:p>
            <a:pPr algn="just"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						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태사공자서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道家 宗旨 中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사마씨</a:t>
            </a:r>
            <a:r>
              <a:rPr lang="ko-KR" altLang="en-US" sz="4000" dirty="0"/>
              <a:t> 부자가 숭상한 가치는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24000" y="4149080"/>
            <a:ext cx="9144000" cy="27272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en-US" altLang="ko-KR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‘</a:t>
            </a:r>
            <a:r>
              <a:rPr lang="ko-KR" altLang="en-US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국량(局量)이 있으면서도 없어</a:t>
            </a:r>
            <a:r>
              <a:rPr lang="en-US" altLang="ko-KR" sz="2400" b="1" dirty="0">
                <a:solidFill>
                  <a:srgbClr val="676A55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궁서" pitchFamily="18" charset="-127"/>
                <a:ea typeface="궁서" pitchFamily="18" charset="-127"/>
                <a:cs typeface="+mj-cs"/>
              </a:rPr>
              <a:t>,,’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어떠한 상황에도 적용될 수 있는 유연성을 가지면서도 특정한 용도를 가지지 않는다는 입장으로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최고의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정치술은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그 대상으로 하여금 권력자의 뜻에 봉사하도록 만드는 것이 아니라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권력자가 오히려 대상의 속성과 추이에 맞추어 자신을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융통자재하게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변화시키는 것</a:t>
            </a:r>
          </a:p>
        </p:txBody>
      </p:sp>
    </p:spTree>
    <p:extLst>
      <p:ext uri="{BB962C8B-B14F-4D97-AF65-F5344CB8AC3E}">
        <p14:creationId xmlns:p14="http://schemas.microsoft.com/office/powerpoint/2010/main" val="305117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340769"/>
            <a:ext cx="8229600" cy="47853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dirty="0"/>
              <a:t>따라서</a:t>
            </a:r>
            <a:endParaRPr lang="en-US" altLang="ko-KR" dirty="0"/>
          </a:p>
          <a:p>
            <a:r>
              <a:rPr lang="ko-KR" altLang="en-US" sz="3600" b="1" dirty="0" err="1"/>
              <a:t>사마씨</a:t>
            </a:r>
            <a:r>
              <a:rPr lang="ko-KR" altLang="en-US" sz="3600" b="1" dirty="0"/>
              <a:t> 부자가 숭상한 가치는 </a:t>
            </a:r>
            <a:endParaRPr lang="en-US" altLang="ko-KR" sz="3600" b="1" dirty="0"/>
          </a:p>
          <a:p>
            <a:pPr>
              <a:buNone/>
            </a:pPr>
            <a:endParaRPr lang="en-US" altLang="ko-KR" sz="3000" dirty="0"/>
          </a:p>
          <a:p>
            <a:pPr algn="just">
              <a:buNone/>
            </a:pPr>
            <a:r>
              <a:rPr lang="ko-KR" altLang="en-US" dirty="0"/>
              <a:t>   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27476" y="285728"/>
            <a:ext cx="8554805" cy="911024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91544" y="3140968"/>
            <a:ext cx="8352928" cy="25202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65760" indent="-256032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700" dirty="0">
                <a:solidFill>
                  <a:prstClr val="black"/>
                </a:solidFill>
              </a:rPr>
              <a:t>권력자의 의지를 배제한다는 점에서</a:t>
            </a:r>
            <a:r>
              <a:rPr lang="en-US" altLang="ko-KR" sz="2700" dirty="0">
                <a:solidFill>
                  <a:prstClr val="black"/>
                </a:solidFill>
              </a:rPr>
              <a:t> </a:t>
            </a:r>
            <a:r>
              <a:rPr lang="ko-KR" altLang="en-US" sz="2700" b="1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자유</a:t>
            </a:r>
            <a:r>
              <a:rPr lang="ko-KR" altLang="en-US" sz="2700" dirty="0">
                <a:solidFill>
                  <a:prstClr val="black"/>
                </a:solidFill>
                <a:latin typeface="맑은 고딕"/>
              </a:rPr>
              <a:t>이고</a:t>
            </a:r>
            <a:r>
              <a:rPr lang="en-US" altLang="ko-KR" sz="2700" dirty="0">
                <a:solidFill>
                  <a:prstClr val="black"/>
                </a:solidFill>
                <a:latin typeface="맑은 고딕"/>
              </a:rPr>
              <a:t>,</a:t>
            </a:r>
          </a:p>
          <a:p>
            <a:pPr marL="365760" indent="-256032" algn="just">
              <a:spcBef>
                <a:spcPts val="400"/>
              </a:spcBef>
              <a:buClr>
                <a:srgbClr val="72A376"/>
              </a:buClr>
              <a:buSzPct val="68000"/>
            </a:pPr>
            <a:endParaRPr lang="en-US" altLang="ko-KR" sz="2700" dirty="0">
              <a:solidFill>
                <a:prstClr val="black"/>
              </a:solidFill>
              <a:latin typeface="맑은 고딕"/>
            </a:endParaRPr>
          </a:p>
          <a:p>
            <a:pPr marL="365760" indent="-256032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700" dirty="0" err="1">
                <a:solidFill>
                  <a:prstClr val="black"/>
                </a:solidFill>
              </a:rPr>
              <a:t>사마담의</a:t>
            </a:r>
            <a:r>
              <a:rPr lang="ko-KR" altLang="en-US" sz="2700" dirty="0">
                <a:solidFill>
                  <a:prstClr val="black"/>
                </a:solidFill>
              </a:rPr>
              <a:t> 정치적 자유는 </a:t>
            </a:r>
            <a:endParaRPr lang="en-US" altLang="ko-KR" sz="2700" dirty="0">
              <a:solidFill>
                <a:prstClr val="black"/>
              </a:solidFill>
            </a:endParaRPr>
          </a:p>
          <a:p>
            <a:pPr marL="365760" indent="-256032" algn="just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700" dirty="0">
                <a:solidFill>
                  <a:prstClr val="black"/>
                </a:solidFill>
              </a:rPr>
              <a:t>정치의 피해로부터 인민을 면제시키기는 것</a:t>
            </a:r>
            <a:endParaRPr lang="en-US" altLang="ko-KR" sz="27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진시황제의 법가적 사상통일에 대해 저항하였지만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한무제의 유가적 사상통일에 대해서는 정치</a:t>
            </a:r>
            <a:r>
              <a:rPr lang="en-US" altLang="ko-KR" sz="2400" dirty="0"/>
              <a:t> </a:t>
            </a:r>
            <a:r>
              <a:rPr lang="ko-KR" altLang="en-US" sz="2400" dirty="0"/>
              <a:t>통일에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	</a:t>
            </a:r>
            <a:r>
              <a:rPr lang="ko-KR" altLang="en-US" sz="2400" dirty="0"/>
              <a:t>상응한 것으로 인식하는 사회 분위기를 위기로 인식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이러한 사상통일에 대한 자연스런 수긍은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  	</a:t>
            </a:r>
            <a:r>
              <a:rPr lang="ko-KR" altLang="en-US" sz="2400" dirty="0"/>
              <a:t>공자 이래로 활발했던 다양하고 자유로운 사상과 토론이 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상실되고 있음을 의미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사마씨</a:t>
            </a:r>
            <a:r>
              <a:rPr lang="ko-KR" altLang="en-US" sz="4000" dirty="0"/>
              <a:t> 부자가 인식한 자유의 위기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풍우란의</a:t>
            </a:r>
            <a:r>
              <a:rPr lang="ko-KR" altLang="en-US" sz="4000" dirty="0"/>
              <a:t> 시대구분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775520" y="1556792"/>
            <a:ext cx="8640961" cy="1008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3200" dirty="0">
              <a:solidFill>
                <a:srgbClr val="002060"/>
              </a:solidFill>
            </a:endParaRPr>
          </a:p>
          <a:p>
            <a:r>
              <a:rPr lang="ko-KR" altLang="en-US" sz="32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子學의 시대  </a:t>
            </a:r>
            <a:r>
              <a:rPr lang="en-US" altLang="ko-KR" sz="32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제자백가가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쟁명하던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시대부터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한초에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이르는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		400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년간은 중국 역사상 일대 해방의 시기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buNone/>
            </a:pPr>
            <a:r>
              <a:rPr lang="en-US" altLang="ko-KR" sz="2600" dirty="0"/>
              <a:t> </a:t>
            </a:r>
          </a:p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75519" y="3827073"/>
            <a:ext cx="8640960" cy="1147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ko-KR" altLang="en-US" sz="32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經學의 시대 </a:t>
            </a:r>
            <a:r>
              <a:rPr lang="en-US" altLang="ko-KR" sz="32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한무제의 사상 통일 이후 향후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2000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년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4"/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학문과 사상이 교조화된 시기</a:t>
            </a:r>
          </a:p>
          <a:p>
            <a:pPr algn="ctr"/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flipH="1">
            <a:off x="5702085" y="2448165"/>
            <a:ext cx="4495637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한무제의 사상통일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59696" y="5400601"/>
            <a:ext cx="7200800" cy="12961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</a:rPr>
              <a:t>즉 사마씨부자는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한무제의 </a:t>
            </a:r>
            <a:r>
              <a:rPr lang="ko-KR" altLang="en-US" sz="2000" dirty="0" err="1">
                <a:solidFill>
                  <a:schemeClr val="tx1"/>
                </a:solidFill>
              </a:rPr>
              <a:t>사상통일과</a:t>
            </a:r>
            <a:r>
              <a:rPr lang="ko-KR" altLang="en-US" sz="2000" dirty="0">
                <a:solidFill>
                  <a:schemeClr val="tx1"/>
                </a:solidFill>
              </a:rPr>
              <a:t> 이에 순응하는 사회분위기에서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시대적 위기 의식을 절감하며 이를 바로잡기 위해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사기를 저술하고자 하였던 것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報任少卿書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 lvl="3" algn="just"/>
            <a:endParaRPr lang="en-US" altLang="ko-KR" sz="2800" dirty="0">
              <a:latin typeface="양재벨라체M" pitchFamily="18" charset="-127"/>
              <a:ea typeface="양재벨라체M" pitchFamily="18" charset="-127"/>
            </a:endParaRPr>
          </a:p>
          <a:p>
            <a:pPr lvl="3" algn="just"/>
            <a:r>
              <a:rPr lang="ko-KR" altLang="en-US" sz="2800" dirty="0" err="1">
                <a:latin typeface="양재벨라체M" pitchFamily="18" charset="-127"/>
                <a:ea typeface="양재벨라체M" pitchFamily="18" charset="-127"/>
              </a:rPr>
              <a:t>사마천이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 친구 </a:t>
            </a:r>
            <a:r>
              <a:rPr lang="ko-KR" altLang="en-US" sz="2800" dirty="0" err="1">
                <a:latin typeface="양재벨라체M" pitchFamily="18" charset="-127"/>
                <a:ea typeface="양재벨라체M" pitchFamily="18" charset="-127"/>
              </a:rPr>
              <a:t>任安</a:t>
            </a:r>
            <a:r>
              <a:rPr lang="en-US" altLang="ko-KR" sz="28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800" dirty="0" err="1">
                <a:latin typeface="양재벨라체M" pitchFamily="18" charset="-127"/>
                <a:ea typeface="양재벨라체M" pitchFamily="18" charset="-127"/>
              </a:rPr>
              <a:t>임소경</a:t>
            </a:r>
            <a:r>
              <a:rPr lang="en-US" altLang="ko-KR" sz="28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에게 보내는 편지  </a:t>
            </a:r>
            <a:endParaRPr lang="en-US" altLang="ko-KR" sz="2800" dirty="0">
              <a:latin typeface="양재벨라체M" pitchFamily="18" charset="-127"/>
              <a:ea typeface="양재벨라체M" pitchFamily="18" charset="-127"/>
            </a:endParaRPr>
          </a:p>
          <a:p>
            <a:pPr lvl="3" algn="just"/>
            <a:r>
              <a:rPr lang="ko-KR" altLang="en-US" sz="2800" dirty="0" err="1">
                <a:latin typeface="양재벨라체M" pitchFamily="18" charset="-127"/>
                <a:ea typeface="양재벨라체M" pitchFamily="18" charset="-127"/>
              </a:rPr>
              <a:t>사마천이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 사기를 저술한 목적과 자신이 걸어온 삶</a:t>
            </a:r>
            <a:r>
              <a:rPr lang="en-US" altLang="ko-KR" sz="2800" dirty="0">
                <a:latin typeface="양재벨라체M" pitchFamily="18" charset="-127"/>
                <a:ea typeface="양재벨라체M" pitchFamily="18" charset="-127"/>
              </a:rPr>
              <a:t>,   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그리고 이를 통해 얻은 가치가 무엇인가를 </a:t>
            </a:r>
            <a:r>
              <a:rPr lang="ko-KR" altLang="en-US" sz="2800" dirty="0" err="1">
                <a:latin typeface="양재벨라체M" pitchFamily="18" charset="-127"/>
                <a:ea typeface="양재벨라체M" pitchFamily="18" charset="-127"/>
              </a:rPr>
              <a:t>구구절절하게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 설명하고 있다</a:t>
            </a:r>
            <a:r>
              <a:rPr lang="en-US" altLang="ko-KR" sz="2800" dirty="0">
                <a:latin typeface="양재벨라체M" pitchFamily="18" charset="-127"/>
                <a:ea typeface="양재벨라체M" pitchFamily="18" charset="-127"/>
              </a:rPr>
              <a:t>.</a:t>
            </a:r>
            <a:r>
              <a:rPr lang="ko-KR" altLang="en-US" sz="28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이릉의</a:t>
            </a:r>
            <a:r>
              <a:rPr lang="ko-KR" altLang="en-US" dirty="0"/>
              <a:t> 화와 </a:t>
            </a:r>
            <a:r>
              <a:rPr lang="ko-KR" altLang="en-US" dirty="0" err="1"/>
              <a:t>사마천의</a:t>
            </a:r>
            <a:r>
              <a:rPr lang="ko-KR" altLang="en-US" dirty="0"/>
              <a:t> 고뇌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200" dirty="0">
              <a:latin typeface="양재깨비체B" pitchFamily="18" charset="-127"/>
              <a:ea typeface="양재깨비체B" pitchFamily="18" charset="-127"/>
            </a:endParaRPr>
          </a:p>
          <a:p>
            <a:r>
              <a:rPr lang="ko-KR" altLang="en-US" sz="3200" dirty="0" err="1">
                <a:latin typeface="양재깨비체B" pitchFamily="18" charset="-127"/>
                <a:ea typeface="양재깨비체B" pitchFamily="18" charset="-127"/>
              </a:rPr>
              <a:t>이릉의</a:t>
            </a:r>
            <a:r>
              <a:rPr lang="ko-KR" altLang="en-US" sz="3200" dirty="0">
                <a:latin typeface="양재깨비체B" pitchFamily="18" charset="-127"/>
                <a:ea typeface="양재깨비체B" pitchFamily="18" charset="-127"/>
              </a:rPr>
              <a:t> 화</a:t>
            </a:r>
            <a:endParaRPr lang="en-US" altLang="ko-KR" sz="32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/>
          </a:p>
          <a:p>
            <a:pPr marL="109728" indent="0">
              <a:buNone/>
            </a:pP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>
              <a:buNone/>
            </a:pPr>
            <a:r>
              <a:rPr lang="en-US" altLang="ko-KR" dirty="0"/>
              <a:t>   </a:t>
            </a:r>
          </a:p>
          <a:p>
            <a:pPr>
              <a:buNone/>
            </a:pPr>
            <a:r>
              <a:rPr lang="en-US" altLang="ko-KR" dirty="0"/>
              <a:t> </a:t>
            </a:r>
            <a:endParaRPr lang="ko-KR" altLang="en-US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궁형이냐</a:t>
            </a:r>
            <a:r>
              <a:rPr lang="en-US" altLang="ko-KR" sz="4000" dirty="0"/>
              <a:t>, </a:t>
            </a:r>
            <a:r>
              <a:rPr lang="ko-KR" altLang="en-US" sz="4000" dirty="0"/>
              <a:t>자결이냐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3668" y="2792397"/>
            <a:ext cx="8496944" cy="33123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09728"/>
            <a:r>
              <a:rPr lang="en-US" altLang="ko-KR" sz="23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3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궁형도 불효요</a:t>
            </a:r>
            <a:r>
              <a:rPr lang="en-US" altLang="ko-KR" sz="23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 </a:t>
            </a:r>
            <a:r>
              <a:rPr lang="ko-KR" altLang="en-US" sz="23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자결로 부모의 유훈을 지키지 못함도 불효</a:t>
            </a:r>
            <a:r>
              <a:rPr lang="en-US" altLang="ko-KR" sz="23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”</a:t>
            </a:r>
            <a:endParaRPr lang="ko-KR" altLang="en-US" sz="2300" dirty="0">
              <a:solidFill>
                <a:schemeClr val="tx1"/>
              </a:solidFill>
              <a:latin typeface="HY궁서" pitchFamily="18" charset="-127"/>
              <a:ea typeface="HY궁서" pitchFamily="18" charset="-127"/>
            </a:endParaRPr>
          </a:p>
          <a:p>
            <a:pPr>
              <a:buNone/>
            </a:pPr>
            <a:r>
              <a:rPr lang="en-US" altLang="ko-KR" sz="24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8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가장 무가치한 자결은 궁형을 피하기 위한 자결</a:t>
            </a:r>
            <a:r>
              <a:rPr lang="en-US" altLang="ko-KR" sz="28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!”</a:t>
            </a:r>
          </a:p>
          <a:p>
            <a:pPr lvl="1"/>
            <a:endParaRPr lang="en-US" altLang="ko-KR" sz="28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lvl="1">
              <a:buFont typeface="Wingdings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세론을 의식한 사대부의 자결을 마다하고 </a:t>
            </a:r>
            <a:endParaRPr lang="en-US" altLang="ko-KR" sz="28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93192" lvl="1"/>
            <a:r>
              <a:rPr lang="ko-KR" altLang="en-US" sz="28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   세상의 멸시와 천대를 받는 궁형을 선택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spc="300" dirty="0"/>
          </a:p>
          <a:p>
            <a:r>
              <a:rPr lang="ko-KR" altLang="en-US" sz="2400" spc="300" dirty="0"/>
              <a:t>신체를 구속당하는 치욕을 당하고도 그 명성을 잃지 않은 것은 자신의 처지에서 최선의 길이 무엇인지 잘 알았기 때문이다</a:t>
            </a:r>
            <a:r>
              <a:rPr lang="en-US" altLang="ko-KR" sz="2400" spc="300" dirty="0"/>
              <a:t>.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6. </a:t>
            </a:r>
            <a:r>
              <a:rPr lang="ko-KR" altLang="en-US" sz="4000" dirty="0"/>
              <a:t>고통 극복과 체득된 가치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9576" y="3356992"/>
            <a:ext cx="777686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400" spc="300" dirty="0">
                <a:solidFill>
                  <a:prstClr val="black"/>
                </a:solidFill>
              </a:rPr>
              <a:t>자기가 겪은 고뇌와 아픔이 </a:t>
            </a:r>
            <a:endParaRPr lang="en-US" altLang="ko-KR" sz="2400" spc="300" dirty="0">
              <a:solidFill>
                <a:prstClr val="black"/>
              </a:solidFill>
            </a:endParaRPr>
          </a:p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400" spc="300" dirty="0">
                <a:solidFill>
                  <a:prstClr val="black"/>
                </a:solidFill>
              </a:rPr>
              <a:t>비단 자기 혼자만의 것이 아니며</a:t>
            </a:r>
            <a:r>
              <a:rPr lang="en-US" altLang="ko-KR" sz="2400" spc="300" dirty="0">
                <a:solidFill>
                  <a:prstClr val="black"/>
                </a:solidFill>
              </a:rPr>
              <a:t>, </a:t>
            </a:r>
          </a:p>
          <a:p>
            <a:pPr marL="109728">
              <a:spcBef>
                <a:spcPts val="400"/>
              </a:spcBef>
              <a:buClr>
                <a:srgbClr val="72A376"/>
              </a:buClr>
              <a:buSzPct val="68000"/>
            </a:pPr>
            <a:r>
              <a:rPr lang="ko-KR" altLang="en-US" sz="2400" spc="300" dirty="0">
                <a:solidFill>
                  <a:prstClr val="black"/>
                </a:solidFill>
              </a:rPr>
              <a:t>진정한 </a:t>
            </a:r>
            <a:r>
              <a:rPr lang="ko-KR" altLang="en-US" sz="2400" spc="300" dirty="0">
                <a:solidFill>
                  <a:prstClr val="black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名著</a:t>
            </a:r>
            <a:r>
              <a:rPr lang="ko-KR" altLang="en-US" sz="2400" spc="300" dirty="0">
                <a:solidFill>
                  <a:prstClr val="black"/>
                </a:solidFill>
              </a:rPr>
              <a:t>는 참담한 고뇌의 산물이다</a:t>
            </a:r>
            <a:r>
              <a:rPr lang="en-US" altLang="ko-KR" sz="2400" spc="300" dirty="0">
                <a:solidFill>
                  <a:prstClr val="black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문왕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옥에 갇힘으로써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周易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을 풀이하였고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궁서" pitchFamily="18" charset="-127"/>
                <a:ea typeface="궁서" pitchFamily="18" charset="-127"/>
              </a:rPr>
              <a:t>공자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는 봉변을 당하고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春秋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저술했으며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굴원</a:t>
            </a:r>
            <a:r>
              <a:rPr lang="ko-KR" altLang="en-US" sz="2400">
                <a:latin typeface="궁서" pitchFamily="18" charset="-127"/>
                <a:ea typeface="궁서" pitchFamily="18" charset="-127"/>
              </a:rPr>
              <a:t>은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숙청을 당함으로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離騷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를 賦하였고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 err="1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좌구명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이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실명하자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國語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가 나오게 되었으며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HY견명조" pitchFamily="18" charset="-127"/>
                <a:ea typeface="HY견명조" pitchFamily="18" charset="-127"/>
              </a:rPr>
              <a:t>손자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가 양다리를 잘리고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兵法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을 다듬었으며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sz="2400" dirty="0" err="1">
                <a:solidFill>
                  <a:srgbClr val="FF0000"/>
                </a:solidFill>
                <a:latin typeface="HY궁서" pitchFamily="18" charset="-127"/>
                <a:ea typeface="HY궁서" pitchFamily="18" charset="-127"/>
              </a:rPr>
              <a:t>여불위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귀양감으로써 </a:t>
            </a:r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여씨춘추</a:t>
            </a:r>
            <a:r>
              <a:rPr lang="ko-KR" altLang="en-US" sz="2400" dirty="0" err="1">
                <a:latin typeface="궁서" pitchFamily="18" charset="-127"/>
                <a:ea typeface="궁서" pitchFamily="18" charset="-127"/>
              </a:rPr>
              <a:t>가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 유전되었으며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,,</a:t>
            </a:r>
          </a:p>
          <a:p>
            <a:pPr marL="109728" indent="0"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시경의 시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305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편도 하나같이 성현들의 마음 속의 울분이 </a:t>
            </a:r>
            <a:endParaRPr lang="en-US" altLang="ko-KR" sz="2400" dirty="0">
              <a:latin typeface="궁서" pitchFamily="18" charset="-127"/>
              <a:ea typeface="궁서" pitchFamily="18" charset="-127"/>
            </a:endParaRPr>
          </a:p>
          <a:p>
            <a:pPr marL="109728" indent="0" algn="just">
              <a:lnSpc>
                <a:spcPct val="150000"/>
              </a:lnSpc>
              <a:buNone/>
            </a:pP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  </a:t>
            </a:r>
            <a:r>
              <a:rPr lang="ko-KR" altLang="en-US" sz="2400" dirty="0">
                <a:latin typeface="궁서" pitchFamily="18" charset="-127"/>
                <a:ea typeface="궁서" pitchFamily="18" charset="-127"/>
              </a:rPr>
              <a:t>터져 나온 결과로 지어진 것들입니다</a:t>
            </a:r>
            <a:r>
              <a:rPr lang="en-US" altLang="ko-KR" sz="2400" dirty="0">
                <a:latin typeface="궁서" pitchFamily="18" charset="-127"/>
                <a:ea typeface="궁서" pitchFamily="18" charset="-127"/>
              </a:rPr>
              <a:t>.</a:t>
            </a:r>
            <a:endParaRPr lang="ko-KR" altLang="en-US" sz="2400" dirty="0">
              <a:latin typeface="궁서" pitchFamily="18" charset="-127"/>
              <a:ea typeface="궁서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수욕(受辱)과 명저(名著) 탄생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ko-KR" altLang="en-US" sz="2400" spc="300" dirty="0" err="1"/>
              <a:t>백이전</a:t>
            </a:r>
            <a:r>
              <a:rPr lang="ko-KR" altLang="en-US" sz="2400" spc="300" dirty="0"/>
              <a:t> </a:t>
            </a:r>
            <a:r>
              <a:rPr lang="en-US" altLang="ko-KR" sz="2400" spc="300" dirty="0"/>
              <a:t> </a:t>
            </a:r>
          </a:p>
          <a:p>
            <a:pPr algn="just">
              <a:buNone/>
            </a:pPr>
            <a:r>
              <a:rPr lang="en-US" altLang="ko-KR" sz="2400" spc="300" dirty="0"/>
              <a:t>		 </a:t>
            </a:r>
          </a:p>
          <a:p>
            <a:pPr algn="just">
              <a:buNone/>
            </a:pPr>
            <a:endParaRPr lang="en-US" altLang="ko-KR" sz="2400" spc="300" dirty="0"/>
          </a:p>
          <a:p>
            <a:pPr algn="just">
              <a:buNone/>
            </a:pPr>
            <a:endParaRPr lang="en-US" altLang="ko-KR" sz="2400" spc="300" dirty="0"/>
          </a:p>
          <a:p>
            <a:pPr algn="just">
              <a:buNone/>
            </a:pPr>
            <a:endParaRPr lang="en-US" altLang="ko-KR" sz="2400" spc="300" dirty="0"/>
          </a:p>
          <a:p>
            <a:pPr algn="just">
              <a:buNone/>
            </a:pPr>
            <a:endParaRPr lang="en-US" altLang="ko-KR" sz="2400" spc="300" dirty="0"/>
          </a:p>
          <a:p>
            <a:pPr algn="just">
              <a:buNone/>
            </a:pPr>
            <a:r>
              <a:rPr lang="en-US" altLang="ko-KR" sz="2400" spc="300" dirty="0"/>
              <a:t>		</a:t>
            </a:r>
            <a:r>
              <a:rPr lang="ko-KR" altLang="en-US" sz="2400" spc="300" dirty="0"/>
              <a:t>주자</a:t>
            </a:r>
            <a:r>
              <a:rPr lang="en-US" altLang="ko-KR" sz="2400" spc="300" dirty="0"/>
              <a:t>, “</a:t>
            </a:r>
            <a:r>
              <a:rPr lang="ko-KR" altLang="en-US" sz="2000" spc="300" dirty="0">
                <a:latin typeface="양재벨라체M" pitchFamily="18" charset="-127"/>
                <a:ea typeface="양재벨라체M" pitchFamily="18" charset="-127"/>
              </a:rPr>
              <a:t>앞뒤가 모두 원망하는 말로 가득 차 그토록 </a:t>
            </a:r>
            <a:r>
              <a:rPr lang="en-US" altLang="ko-KR" sz="2000" spc="3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spc="300" dirty="0">
                <a:latin typeface="양재벨라체M" pitchFamily="18" charset="-127"/>
                <a:ea typeface="양재벨라체M" pitchFamily="18" charset="-127"/>
              </a:rPr>
              <a:t>고매한 </a:t>
            </a:r>
            <a:r>
              <a:rPr lang="ko-KR" altLang="en-US" sz="2000" spc="300" dirty="0" err="1">
                <a:latin typeface="양재벨라체M" pitchFamily="18" charset="-127"/>
                <a:ea typeface="양재벨라체M" pitchFamily="18" charset="-127"/>
              </a:rPr>
              <a:t>백이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ㆍ</a:t>
            </a:r>
            <a:r>
              <a:rPr lang="ko-KR" altLang="en-US" sz="2000" spc="300" dirty="0" err="1">
                <a:latin typeface="양재벨라체M" pitchFamily="18" charset="-127"/>
                <a:ea typeface="양재벨라체M" pitchFamily="18" charset="-127"/>
              </a:rPr>
              <a:t>숙제의</a:t>
            </a:r>
            <a:r>
              <a:rPr lang="ko-KR" altLang="en-US" sz="2000" spc="300" dirty="0">
                <a:latin typeface="양재벨라체M" pitchFamily="18" charset="-127"/>
                <a:ea typeface="양재벨라체M" pitchFamily="18" charset="-127"/>
              </a:rPr>
              <a:t> 이미지를 구겨놨다</a:t>
            </a:r>
            <a:r>
              <a:rPr lang="en-US" altLang="ko-KR" sz="2000" spc="300" dirty="0">
                <a:latin typeface="양재벨라체M" pitchFamily="18" charset="-127"/>
                <a:ea typeface="양재벨라체M" pitchFamily="18" charset="-127"/>
              </a:rPr>
              <a:t>”</a:t>
            </a:r>
            <a:endParaRPr lang="en-US" altLang="ko-KR" sz="2000" spc="3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세상에 그 가치를 인정받을 수 없는 환관의 저서임에도</a:t>
            </a:r>
            <a:endParaRPr lang="en-US" altLang="ko-KR" sz="2400" dirty="0"/>
          </a:p>
          <a:p>
            <a:pPr algn="just">
              <a:buNone/>
            </a:pPr>
            <a:r>
              <a:rPr lang="en-US" altLang="ko-KR" sz="2400" dirty="0"/>
              <a:t>	 </a:t>
            </a:r>
            <a:r>
              <a:rPr lang="ko-KR" altLang="en-US" sz="2400" dirty="0" err="1"/>
              <a:t>사마천은</a:t>
            </a:r>
            <a:r>
              <a:rPr lang="ko-KR" altLang="en-US" sz="2400" dirty="0"/>
              <a:t> 묵묵히 자신의 역사적 소임을 다함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天道에 대한 의문과 사기저술 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223792" y="1417638"/>
            <a:ext cx="5194920" cy="21840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저 서산에 올라 산중의 고비나 꺾자꾸나</a:t>
            </a: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포악한 것으로 포악한 것을 바꾸었으니</a:t>
            </a: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그 잘못을 알지 못하는구나</a:t>
            </a: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>
              <a:buNone/>
            </a:pPr>
            <a:r>
              <a:rPr lang="ko-KR" altLang="en-US" dirty="0" err="1">
                <a:latin typeface="궁서" pitchFamily="18" charset="-127"/>
                <a:ea typeface="궁서" pitchFamily="18" charset="-127"/>
              </a:rPr>
              <a:t>신농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,</a:t>
            </a:r>
            <a:r>
              <a:rPr lang="ko-KR" altLang="en-US" dirty="0">
                <a:latin typeface="궁서" pitchFamily="18" charset="-127"/>
                <a:ea typeface="궁서" pitchFamily="18" charset="-127"/>
              </a:rPr>
              <a:t> 우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, </a:t>
            </a:r>
            <a:r>
              <a:rPr lang="ko-KR" altLang="en-US" dirty="0">
                <a:latin typeface="궁서" pitchFamily="18" charset="-127"/>
                <a:ea typeface="궁서" pitchFamily="18" charset="-127"/>
              </a:rPr>
              <a:t>하의 시대는 홀연히 지나가버렸으니</a:t>
            </a:r>
            <a:endParaRPr lang="en-US" altLang="ko-KR" dirty="0">
              <a:latin typeface="궁서" pitchFamily="18" charset="-127"/>
              <a:ea typeface="궁서" pitchFamily="18" charset="-127"/>
            </a:endParaRPr>
          </a:p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우리는 장차 어디로 돌아간다는 말인가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?</a:t>
            </a:r>
          </a:p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아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! </a:t>
            </a:r>
            <a:r>
              <a:rPr lang="ko-KR" altLang="en-US" dirty="0">
                <a:latin typeface="궁서" pitchFamily="18" charset="-127"/>
                <a:ea typeface="궁서" pitchFamily="18" charset="-127"/>
              </a:rPr>
              <a:t>이제는 죽음뿐이로다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latin typeface="궁서" pitchFamily="18" charset="-127"/>
                <a:ea typeface="궁서" pitchFamily="18" charset="-127"/>
              </a:rPr>
              <a:t>쇠잔한 우리의 운명이여</a:t>
            </a:r>
            <a:r>
              <a:rPr lang="en-US" altLang="ko-KR" dirty="0">
                <a:latin typeface="궁서" pitchFamily="18" charset="-127"/>
                <a:ea typeface="궁서" pitchFamily="18" charset="-127"/>
              </a:rPr>
              <a:t>!</a:t>
            </a:r>
            <a:endParaRPr lang="ko-KR" altLang="en-US" dirty="0">
              <a:latin typeface="궁서" pitchFamily="18" charset="-127"/>
              <a:ea typeface="궁서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공자가 인정하는 계보</a:t>
            </a:r>
            <a:endParaRPr lang="en-US" altLang="ko-KR" sz="2400" dirty="0"/>
          </a:p>
          <a:p>
            <a:pPr lvl="2"/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요 순 우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은 탕왕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주 </a:t>
            </a:r>
            <a:r>
              <a:rPr lang="ko-KR" altLang="en-US" sz="2600" dirty="0" err="1">
                <a:latin typeface="양재깨비체B" pitchFamily="18" charset="-127"/>
                <a:ea typeface="양재깨비체B" pitchFamily="18" charset="-127"/>
              </a:rPr>
              <a:t>문왕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  </a:t>
            </a:r>
            <a:r>
              <a:rPr lang="en-US" altLang="ko-KR" sz="2600" dirty="0">
                <a:latin typeface="양재깨비체B" pitchFamily="18" charset="-127"/>
                <a:ea typeface="양재깨비체B" pitchFamily="18" charset="-127"/>
              </a:rPr>
              <a:t>&gt;  </a:t>
            </a:r>
            <a:r>
              <a:rPr lang="ko-KR" altLang="en-US" sz="2600" dirty="0">
                <a:latin typeface="양재깨비체B" pitchFamily="18" charset="-127"/>
                <a:ea typeface="양재깨비체B" pitchFamily="18" charset="-127"/>
              </a:rPr>
              <a:t>주공 단</a:t>
            </a:r>
            <a:endParaRPr lang="en-US" altLang="ko-KR" sz="2600" dirty="0">
              <a:latin typeface="양재깨비체B" pitchFamily="18" charset="-127"/>
              <a:ea typeface="양재깨비체B" pitchFamily="18" charset="-127"/>
            </a:endParaRPr>
          </a:p>
          <a:p>
            <a:pPr algn="just" fontAlgn="base">
              <a:buNone/>
            </a:pPr>
            <a:endParaRPr lang="en-US" altLang="ko-KR" sz="2400" dirty="0"/>
          </a:p>
          <a:p>
            <a:pPr algn="just" fontAlgn="base">
              <a:buNone/>
            </a:pPr>
            <a:endParaRPr lang="en-US" altLang="ko-KR" sz="2400" dirty="0"/>
          </a:p>
          <a:p>
            <a:pPr algn="just" fontAlgn="base"/>
            <a:r>
              <a:rPr lang="ko-KR" altLang="en-US" sz="2400" dirty="0" err="1"/>
              <a:t>무왕을</a:t>
            </a:r>
            <a:r>
              <a:rPr lang="ko-KR" altLang="en-US" sz="2400" dirty="0"/>
              <a:t> 도와 은을 </a:t>
            </a:r>
            <a:r>
              <a:rPr lang="ko-KR" altLang="en-US" sz="2400" dirty="0" err="1"/>
              <a:t>방벌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곡부에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봉읍</a:t>
            </a:r>
            <a:r>
              <a:rPr lang="en-US" altLang="ko-KR" sz="2400" dirty="0"/>
              <a:t>(</a:t>
            </a:r>
            <a:r>
              <a:rPr lang="ko-KR" altLang="en-US" sz="2400" dirty="0"/>
              <a:t>노</a:t>
            </a:r>
            <a:r>
              <a:rPr lang="en-US" altLang="ko-KR" sz="2400" dirty="0"/>
              <a:t>)</a:t>
            </a:r>
          </a:p>
          <a:p>
            <a:pPr algn="just" fontAlgn="base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병든 </a:t>
            </a:r>
            <a:r>
              <a:rPr lang="ko-KR" altLang="en-US" sz="2400" dirty="0" err="1"/>
              <a:t>무왕을</a:t>
            </a:r>
            <a:r>
              <a:rPr lang="ko-KR" altLang="en-US" sz="2400" dirty="0"/>
              <a:t> 대신하여 죽기를 기원</a:t>
            </a:r>
            <a:endParaRPr lang="en-US" altLang="ko-KR" sz="2400" dirty="0"/>
          </a:p>
          <a:p>
            <a:pPr algn="just" fontAlgn="base">
              <a:buNone/>
            </a:pPr>
            <a:r>
              <a:rPr lang="en-US" altLang="ko-KR" sz="2400" dirty="0"/>
              <a:t>	</a:t>
            </a:r>
            <a:r>
              <a:rPr lang="ko-KR" altLang="en-US" sz="2400" dirty="0" err="1"/>
              <a:t>무왕</a:t>
            </a:r>
            <a:r>
              <a:rPr lang="ko-KR" altLang="en-US" sz="2400" dirty="0"/>
              <a:t> 사후</a:t>
            </a:r>
            <a:r>
              <a:rPr lang="en-US" altLang="ko-KR" sz="2400" dirty="0"/>
              <a:t>, </a:t>
            </a:r>
            <a:r>
              <a:rPr lang="ko-KR" altLang="en-US" sz="2400" dirty="0"/>
              <a:t>어린 성왕을 도와 섭정</a:t>
            </a:r>
            <a:r>
              <a:rPr lang="en-US" altLang="ko-KR" sz="2400" dirty="0"/>
              <a:t>(7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주공</a:t>
            </a:r>
            <a:r>
              <a:rPr lang="ko-KR" altLang="en-US" sz="2400" dirty="0"/>
              <a:t>周公</a:t>
            </a:r>
            <a:r>
              <a:rPr lang="ko-KR" altLang="en-US" dirty="0"/>
              <a:t> 단</a:t>
            </a:r>
            <a:r>
              <a:rPr lang="ko-KR" altLang="en-US" sz="2000" dirty="0"/>
              <a:t>旦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3791744" y="4653136"/>
            <a:ext cx="6336704" cy="19442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성공적인 동방 정벌과 봉건제 완비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문물과 예악을 정비 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주례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의례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 </a:t>
            </a: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효괘</a:t>
            </a:r>
            <a:r>
              <a:rPr lang="en-US" altLang="ko-KR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동도건설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2628" indent="-342900">
              <a:spcBef>
                <a:spcPts val="400"/>
              </a:spcBef>
              <a:buClr>
                <a:srgbClr val="2DA2BF"/>
              </a:buClr>
              <a:buSzPct val="68000"/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성왕이 장성하자 섭정을 그치고 신하의 도리</a:t>
            </a:r>
            <a:endParaRPr lang="en-US" altLang="ko-KR" sz="24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800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3188567"/>
          </a:xfrm>
        </p:spPr>
        <p:txBody>
          <a:bodyPr/>
          <a:lstStyle/>
          <a:p>
            <a:pPr fontAlgn="base" latinLnBrk="0"/>
            <a:r>
              <a:rPr lang="ko-KR" altLang="en-US" dirty="0">
                <a:effectLst/>
              </a:rPr>
              <a:t>신선을 꿈꾼 죽림칠현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94"/>
    </mc:Choice>
    <mc:Fallback xmlns="">
      <p:transition spd="slow" advTm="83594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963440" y="215206"/>
            <a:ext cx="3024336" cy="12024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후한</a:t>
            </a:r>
            <a:br>
              <a:rPr lang="en-US" altLang="ko-KR" dirty="0"/>
            </a:br>
            <a:r>
              <a:rPr lang="en-US" altLang="ko-KR" dirty="0"/>
              <a:t>(25~220)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963440" y="180298"/>
            <a:ext cx="3024336" cy="120243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후한</a:t>
            </a:r>
            <a:endParaRPr lang="ko-KR" altLang="en-US" dirty="0"/>
          </a:p>
        </p:txBody>
      </p:sp>
      <p:sp>
        <p:nvSpPr>
          <p:cNvPr id="17" name="내용 개체 틀 3"/>
          <p:cNvSpPr txBox="1">
            <a:spLocks noGrp="1"/>
          </p:cNvSpPr>
          <p:nvPr>
            <p:ph idx="1"/>
          </p:nvPr>
        </p:nvSpPr>
        <p:spPr>
          <a:xfrm>
            <a:off x="2711624" y="1511979"/>
            <a:ext cx="7355160" cy="45093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>
            <a:normAutofit fontScale="6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US" altLang="ko-KR" sz="2600" dirty="0">
                <a:latin typeface="+mn-ea"/>
              </a:rPr>
              <a:t>	    </a:t>
            </a:r>
            <a:r>
              <a:rPr lang="ko-KR" altLang="en-US" sz="4000" dirty="0" err="1">
                <a:solidFill>
                  <a:schemeClr val="tx1"/>
                </a:solidFill>
                <a:latin typeface="+mn-ea"/>
              </a:rPr>
              <a:t>즉위나이</a:t>
            </a:r>
            <a:r>
              <a:rPr lang="en-US" altLang="ko-KR" sz="4000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+mn-ea"/>
              </a:rPr>
              <a:t>재위기간</a:t>
            </a:r>
            <a:endParaRPr lang="en-US" altLang="ko-KR" sz="4000" dirty="0">
              <a:solidFill>
                <a:schemeClr val="tx1"/>
              </a:solidFill>
              <a:latin typeface="+mn-ea"/>
            </a:endParaRPr>
          </a:p>
          <a:p>
            <a:endParaRPr lang="en-US" altLang="ko-KR" sz="2600" dirty="0">
              <a:solidFill>
                <a:schemeClr val="tx1"/>
              </a:solidFill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 err="1">
                <a:solidFill>
                  <a:schemeClr val="tx1"/>
                </a:solidFill>
                <a:latin typeface="+mn-ea"/>
              </a:rPr>
              <a:t>광무제</a:t>
            </a:r>
            <a:r>
              <a:rPr lang="en-US" altLang="ko-KR" sz="3400" dirty="0">
                <a:solidFill>
                  <a:schemeClr val="tx1"/>
                </a:solidFill>
                <a:latin typeface="+mn-ea"/>
              </a:rPr>
              <a:t>		31    		32</a:t>
            </a:r>
            <a:r>
              <a:rPr lang="ko-KR" altLang="en-US" sz="3400" dirty="0">
                <a:solidFill>
                  <a:schemeClr val="tx1"/>
                </a:solidFill>
                <a:latin typeface="+mn-ea"/>
              </a:rPr>
              <a:t>년간</a:t>
            </a:r>
            <a:endParaRPr lang="en-US" altLang="ko-KR" sz="3400" dirty="0">
              <a:solidFill>
                <a:schemeClr val="tx1"/>
              </a:solidFill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>
                <a:solidFill>
                  <a:schemeClr val="tx1"/>
                </a:solidFill>
                <a:latin typeface="+mn-ea"/>
              </a:rPr>
              <a:t>명제</a:t>
            </a:r>
            <a:r>
              <a:rPr lang="en-US" altLang="ko-KR" sz="3400" dirty="0">
                <a:solidFill>
                  <a:schemeClr val="tx1"/>
                </a:solidFill>
                <a:latin typeface="+mn-ea"/>
              </a:rPr>
              <a:t>	   	30  </a:t>
            </a:r>
            <a:r>
              <a:rPr lang="ko-KR" altLang="en-US" sz="3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3400" dirty="0">
                <a:solidFill>
                  <a:schemeClr val="tx1"/>
                </a:solidFill>
                <a:latin typeface="+mn-ea"/>
              </a:rPr>
              <a:t>		18</a:t>
            </a:r>
            <a:r>
              <a:rPr lang="ko-KR" altLang="en-US" sz="3400" dirty="0">
                <a:solidFill>
                  <a:schemeClr val="tx1"/>
                </a:solidFill>
                <a:latin typeface="+mn-ea"/>
              </a:rPr>
              <a:t>년간</a:t>
            </a:r>
            <a:endParaRPr lang="en-US" altLang="ko-KR" sz="3400" dirty="0">
              <a:solidFill>
                <a:schemeClr val="tx1"/>
              </a:solidFill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 err="1">
                <a:solidFill>
                  <a:schemeClr val="tx1"/>
                </a:solidFill>
                <a:latin typeface="+mn-ea"/>
              </a:rPr>
              <a:t>장제</a:t>
            </a:r>
            <a:r>
              <a:rPr lang="en-US" altLang="ko-KR" sz="3400" dirty="0">
                <a:solidFill>
                  <a:schemeClr val="tx1"/>
                </a:solidFill>
                <a:latin typeface="+mn-ea"/>
              </a:rPr>
              <a:t>	  	21    		12</a:t>
            </a:r>
            <a:r>
              <a:rPr lang="ko-KR" altLang="en-US" sz="3400" dirty="0">
                <a:solidFill>
                  <a:schemeClr val="tx1"/>
                </a:solidFill>
                <a:latin typeface="+mn-ea"/>
              </a:rPr>
              <a:t>년간   </a:t>
            </a:r>
            <a:r>
              <a:rPr lang="en-US" altLang="ko-KR" sz="3400" dirty="0">
                <a:latin typeface="+mn-ea"/>
              </a:rPr>
              <a:t>	</a:t>
            </a:r>
          </a:p>
          <a:p>
            <a:pPr marL="109728" indent="0">
              <a:buNone/>
            </a:pPr>
            <a:r>
              <a:rPr lang="ko-KR" altLang="en-US" sz="3400" dirty="0">
                <a:latin typeface="+mn-ea"/>
              </a:rPr>
              <a:t>화제</a:t>
            </a:r>
            <a:r>
              <a:rPr lang="en-US" altLang="ko-KR" sz="3400" dirty="0">
                <a:latin typeface="+mn-ea"/>
              </a:rPr>
              <a:t>	  	10  </a:t>
            </a:r>
            <a:r>
              <a:rPr lang="ko-KR" altLang="en-US" sz="3400" dirty="0">
                <a:latin typeface="+mn-ea"/>
              </a:rPr>
              <a:t>  </a:t>
            </a:r>
            <a:r>
              <a:rPr lang="en-US" altLang="ko-KR" sz="3400" dirty="0">
                <a:latin typeface="+mn-ea"/>
              </a:rPr>
              <a:t>		17</a:t>
            </a:r>
            <a:r>
              <a:rPr lang="ko-KR" altLang="en-US" sz="3400" dirty="0">
                <a:latin typeface="+mn-ea"/>
              </a:rPr>
              <a:t>년간     </a:t>
            </a:r>
            <a:r>
              <a:rPr lang="en-US" altLang="ko-KR" sz="3400" dirty="0">
                <a:latin typeface="+mn-ea"/>
              </a:rPr>
              <a:t>	</a:t>
            </a:r>
          </a:p>
          <a:p>
            <a:pPr marL="109728" indent="0">
              <a:buNone/>
            </a:pPr>
            <a:r>
              <a:rPr lang="ko-KR" altLang="en-US" sz="3400" dirty="0">
                <a:latin typeface="+mn-ea"/>
              </a:rPr>
              <a:t>상제</a:t>
            </a:r>
            <a:r>
              <a:rPr lang="en-US" altLang="ko-KR" sz="3400" dirty="0">
                <a:latin typeface="+mn-ea"/>
              </a:rPr>
              <a:t>	  	  2	</a:t>
            </a:r>
          </a:p>
          <a:p>
            <a:pPr marL="109728" indent="0">
              <a:buNone/>
            </a:pPr>
            <a:r>
              <a:rPr lang="ko-KR" altLang="en-US" sz="3400" dirty="0" err="1">
                <a:latin typeface="+mn-ea"/>
              </a:rPr>
              <a:t>안제</a:t>
            </a:r>
            <a:r>
              <a:rPr lang="en-US" altLang="ko-KR" sz="3400" dirty="0">
                <a:latin typeface="+mn-ea"/>
              </a:rPr>
              <a:t>	  	13		20</a:t>
            </a:r>
            <a:r>
              <a:rPr lang="ko-KR" altLang="en-US" sz="3400" dirty="0">
                <a:latin typeface="+mn-ea"/>
              </a:rPr>
              <a:t>년간</a:t>
            </a:r>
            <a:r>
              <a:rPr lang="en-US" altLang="ko-KR" sz="3400" dirty="0">
                <a:latin typeface="+mn-ea"/>
              </a:rPr>
              <a:t>	</a:t>
            </a:r>
          </a:p>
          <a:p>
            <a:pPr marL="109728" indent="0">
              <a:buNone/>
            </a:pPr>
            <a:r>
              <a:rPr lang="ko-KR" altLang="en-US" sz="3400" dirty="0">
                <a:latin typeface="+mn-ea"/>
              </a:rPr>
              <a:t>순제</a:t>
            </a:r>
            <a:r>
              <a:rPr lang="en-US" altLang="ko-KR" sz="3400" dirty="0">
                <a:latin typeface="+mn-ea"/>
              </a:rPr>
              <a:t>	  	11		20</a:t>
            </a:r>
            <a:r>
              <a:rPr lang="ko-KR" altLang="en-US" sz="3400" dirty="0">
                <a:latin typeface="+mn-ea"/>
              </a:rPr>
              <a:t>년간</a:t>
            </a:r>
            <a:r>
              <a:rPr lang="en-US" altLang="ko-KR" sz="3400" dirty="0">
                <a:latin typeface="+mn-ea"/>
              </a:rPr>
              <a:t>   	</a:t>
            </a:r>
          </a:p>
          <a:p>
            <a:pPr marL="109728" indent="0">
              <a:buNone/>
            </a:pPr>
            <a:r>
              <a:rPr lang="ko-KR" altLang="en-US" sz="3400" dirty="0" err="1">
                <a:latin typeface="+mn-ea"/>
              </a:rPr>
              <a:t>충제</a:t>
            </a:r>
            <a:r>
              <a:rPr lang="en-US" altLang="ko-KR" sz="3400" dirty="0">
                <a:latin typeface="+mn-ea"/>
              </a:rPr>
              <a:t>	   	  2		20</a:t>
            </a:r>
            <a:r>
              <a:rPr lang="ko-KR" altLang="en-US" sz="3400" dirty="0">
                <a:latin typeface="+mn-ea"/>
              </a:rPr>
              <a:t>년간</a:t>
            </a:r>
            <a:endParaRPr lang="en-US" altLang="ko-KR" sz="3400" dirty="0"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 err="1">
                <a:latin typeface="+mn-ea"/>
              </a:rPr>
              <a:t>질제</a:t>
            </a:r>
            <a:r>
              <a:rPr lang="en-US" altLang="ko-KR" sz="3400" dirty="0">
                <a:latin typeface="+mn-ea"/>
              </a:rPr>
              <a:t>	    	  8	  	  2</a:t>
            </a:r>
            <a:r>
              <a:rPr lang="ko-KR" altLang="en-US" sz="3400" dirty="0">
                <a:latin typeface="+mn-ea"/>
              </a:rPr>
              <a:t>년간</a:t>
            </a:r>
            <a:endParaRPr lang="en-US" altLang="ko-KR" sz="3400" dirty="0"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 err="1">
                <a:latin typeface="+mn-ea"/>
              </a:rPr>
              <a:t>환제</a:t>
            </a:r>
            <a:r>
              <a:rPr lang="en-US" altLang="ko-KR" sz="3400" dirty="0">
                <a:latin typeface="+mn-ea"/>
              </a:rPr>
              <a:t>	  	15		23</a:t>
            </a:r>
            <a:r>
              <a:rPr lang="ko-KR" altLang="en-US" sz="3400" dirty="0">
                <a:latin typeface="+mn-ea"/>
              </a:rPr>
              <a:t>년간</a:t>
            </a:r>
            <a:endParaRPr lang="en-US" altLang="ko-KR" sz="3400" dirty="0"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>
                <a:latin typeface="+mn-ea"/>
              </a:rPr>
              <a:t>영제</a:t>
            </a:r>
            <a:r>
              <a:rPr lang="en-US" altLang="ko-KR" sz="3400" dirty="0">
                <a:latin typeface="+mn-ea"/>
              </a:rPr>
              <a:t>	  	13		22</a:t>
            </a:r>
            <a:r>
              <a:rPr lang="ko-KR" altLang="en-US" sz="3400" dirty="0">
                <a:latin typeface="+mn-ea"/>
              </a:rPr>
              <a:t>년간</a:t>
            </a:r>
            <a:endParaRPr lang="en-US" altLang="ko-KR" sz="3400" dirty="0">
              <a:latin typeface="+mn-ea"/>
            </a:endParaRPr>
          </a:p>
          <a:p>
            <a:pPr marL="109728" indent="0">
              <a:buNone/>
            </a:pPr>
            <a:r>
              <a:rPr lang="ko-KR" altLang="en-US" sz="3400" dirty="0" err="1">
                <a:latin typeface="+mn-ea"/>
              </a:rPr>
              <a:t>헌제</a:t>
            </a:r>
            <a:r>
              <a:rPr lang="en-US" altLang="ko-KR" sz="3400" dirty="0">
                <a:latin typeface="+mn-ea"/>
              </a:rPr>
              <a:t>	   	  9		32</a:t>
            </a:r>
            <a:r>
              <a:rPr lang="ko-KR" altLang="en-US" sz="3400" dirty="0">
                <a:latin typeface="+mn-ea"/>
              </a:rPr>
              <a:t>년간</a:t>
            </a:r>
            <a:endParaRPr lang="ko-KR" altLang="en-US" sz="3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67608" y="1511978"/>
            <a:ext cx="7499176" cy="45093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* </a:t>
            </a:r>
            <a:r>
              <a:rPr lang="ko-KR" altLang="en-US" sz="2000" dirty="0"/>
              <a:t>외척과 </a:t>
            </a:r>
            <a:r>
              <a:rPr lang="ko-KR" altLang="en-US" sz="2000" dirty="0" err="1"/>
              <a:t>환관정치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반환관운동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, 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당고黨錮의 금禁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</a:t>
            </a:r>
            <a:endParaRPr lang="ko-KR" altLang="en-US" sz="2000" dirty="0">
              <a:latin typeface="양재벨라체M" pitchFamily="18" charset="-127"/>
              <a:ea typeface="양재벨라체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* </a:t>
            </a:r>
            <a:r>
              <a:rPr lang="ko-KR" altLang="en-US" sz="2000" dirty="0"/>
              <a:t>호족의 </a:t>
            </a:r>
            <a:r>
              <a:rPr lang="ko-KR" altLang="en-US" sz="2000" dirty="0" err="1"/>
              <a:t>장원경영과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소농민</a:t>
            </a:r>
            <a:r>
              <a:rPr lang="ko-KR" altLang="en-US" sz="2000" dirty="0"/>
              <a:t> 몰락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000" dirty="0">
                <a:solidFill>
                  <a:prstClr val="black"/>
                </a:solidFill>
              </a:rPr>
              <a:t>그 결과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109728" algn="just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새로운 세상을 예언하며 신흥 종교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태평도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탄생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 algn="just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종교적 열망을 정치적으로 실현시키기 위해 봉기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65760" indent="-256032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b="1" dirty="0">
                <a:solidFill>
                  <a:prstClr val="black"/>
                </a:solidFill>
              </a:rPr>
              <a:t>		184, </a:t>
            </a:r>
            <a:r>
              <a:rPr lang="ko-KR" altLang="en-US" sz="2000" b="1" dirty="0">
                <a:solidFill>
                  <a:prstClr val="black"/>
                </a:solidFill>
              </a:rPr>
              <a:t>황건적黃巾賊의 난</a:t>
            </a:r>
            <a:endParaRPr lang="en-US" altLang="ko-KR" sz="20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04728" y="5517232"/>
            <a:ext cx="8106072" cy="10081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황건적 진압을 위해 지방 호족들이 군대를 모아 </a:t>
            </a:r>
            <a:r>
              <a:rPr lang="ko-KR" altLang="en-US" sz="2400" dirty="0" err="1">
                <a:solidFill>
                  <a:schemeClr val="tx1"/>
                </a:solidFill>
              </a:rPr>
              <a:t>군웅화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109728"/>
            <a:r>
              <a:rPr lang="en-US" altLang="ko-KR" sz="2400" dirty="0">
                <a:solidFill>
                  <a:schemeClr val="tx1"/>
                </a:solidFill>
              </a:rPr>
              <a:t>		(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원소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원술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동탁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조조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유비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손견</a:t>
            </a:r>
            <a:r>
              <a:rPr lang="en-US" altLang="ko-KR" sz="2400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,,)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9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427"/>
    </mc:Choice>
    <mc:Fallback xmlns="">
      <p:transition spd="slow" advTm="92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죽림칠현 </a:t>
            </a:r>
            <a:r>
              <a:rPr lang="ko-KR" altLang="en-US" sz="3600" dirty="0"/>
              <a:t>竹林七賢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27937" y="116632"/>
            <a:ext cx="2880320" cy="32403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완적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阮籍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혜강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嵆康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산도 山濤 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향수 向秀 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유령 </a:t>
            </a: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劉伶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완함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阮咸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marL="859536" lvl="2" indent="-228600" fontAlgn="base">
              <a:spcBef>
                <a:spcPts val="350"/>
              </a:spcBef>
              <a:buClr>
                <a:srgbClr val="EA157A"/>
              </a:buClr>
              <a:buSzPct val="100000"/>
              <a:buFont typeface="Wingdings 2"/>
              <a:buChar char=""/>
            </a:pP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왕융</a:t>
            </a:r>
            <a:r>
              <a:rPr lang="ko-KR" altLang="en-US" sz="2000" dirty="0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양재깨비체B" pitchFamily="18" charset="-127"/>
                <a:ea typeface="양재깨비체B" pitchFamily="18" charset="-127"/>
              </a:rPr>
              <a:t>王戎</a:t>
            </a:r>
            <a:endParaRPr lang="en-US" altLang="ko-KR" sz="2000" dirty="0">
              <a:solidFill>
                <a:prstClr val="black"/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182308"/>
            <a:ext cx="6804248" cy="345979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32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48"/>
    </mc:Choice>
    <mc:Fallback xmlns="">
      <p:transition spd="slow" advTm="81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2" fontAlgn="base"/>
            <a:endParaRPr lang="en-US" altLang="ko-KR" sz="2600" dirty="0"/>
          </a:p>
          <a:p>
            <a:pPr lvl="2" fontAlgn="base"/>
            <a:endParaRPr lang="en-US" altLang="ko-KR" sz="2600" dirty="0"/>
          </a:p>
          <a:p>
            <a:pPr marL="630936" lvl="2" indent="0" fontAlgn="base">
              <a:lnSpc>
                <a:spcPct val="170000"/>
              </a:lnSpc>
              <a:buNone/>
            </a:pPr>
            <a:endParaRPr lang="en-US" altLang="ko-KR" sz="2600" dirty="0"/>
          </a:p>
          <a:p>
            <a:pPr marL="630936" lvl="2" indent="0" fontAlgn="base">
              <a:lnSpc>
                <a:spcPct val="170000"/>
              </a:lnSpc>
              <a:buNone/>
            </a:pPr>
            <a:endParaRPr lang="en-US" altLang="ko-KR" sz="2600" dirty="0"/>
          </a:p>
          <a:p>
            <a:pPr marL="630936" lvl="2" indent="0" fontAlgn="base">
              <a:lnSpc>
                <a:spcPct val="170000"/>
              </a:lnSpc>
              <a:buNone/>
            </a:pPr>
            <a:r>
              <a:rPr lang="en-US" altLang="ko-KR" sz="2600" dirty="0"/>
              <a:t>1. </a:t>
            </a:r>
            <a:r>
              <a:rPr lang="ko-KR" altLang="en-US" sz="2600" dirty="0"/>
              <a:t>세속을 피해 자주 죽림에 모여 </a:t>
            </a:r>
            <a:endParaRPr lang="en-US" altLang="ko-KR" sz="2600" dirty="0"/>
          </a:p>
          <a:p>
            <a:pPr marL="630936" lvl="2" indent="0" fontAlgn="base">
              <a:lnSpc>
                <a:spcPct val="170000"/>
              </a:lnSpc>
              <a:buNone/>
            </a:pPr>
            <a:r>
              <a:rPr lang="en-US" altLang="ko-KR" sz="2600" dirty="0"/>
              <a:t>2. </a:t>
            </a:r>
            <a:r>
              <a:rPr lang="ko-KR" altLang="en-US" sz="2600" dirty="0"/>
              <a:t>술과 음악을 즐기며 </a:t>
            </a:r>
            <a:endParaRPr lang="en-US" altLang="ko-KR" sz="2600" dirty="0"/>
          </a:p>
          <a:p>
            <a:pPr marL="630936" lvl="2" indent="0" fontAlgn="base">
              <a:lnSpc>
                <a:spcPct val="170000"/>
              </a:lnSpc>
              <a:buNone/>
            </a:pPr>
            <a:r>
              <a:rPr lang="en-US" altLang="ko-KR" sz="2600" dirty="0"/>
              <a:t>3. </a:t>
            </a:r>
            <a:r>
              <a:rPr lang="ko-KR" altLang="en-US" sz="2600" dirty="0"/>
              <a:t>기행을 일삼았던 무리</a:t>
            </a:r>
            <a:endParaRPr lang="en-US" altLang="ko-KR" sz="2600" dirty="0"/>
          </a:p>
          <a:p>
            <a:pPr marL="630936" lvl="2" indent="0" fontAlgn="base">
              <a:buNone/>
            </a:pPr>
            <a:endParaRPr lang="en-US" altLang="ko-KR" sz="2600" dirty="0"/>
          </a:p>
          <a:p>
            <a:pPr marL="630936" lvl="2" indent="0" fontAlgn="base">
              <a:buNone/>
            </a:pPr>
            <a:r>
              <a:rPr lang="en-US" altLang="ko-KR" sz="2600" dirty="0"/>
              <a:t>* </a:t>
            </a:r>
            <a:r>
              <a:rPr lang="ko-KR" altLang="en-US" sz="2600" dirty="0"/>
              <a:t>그럼에도 현자</a:t>
            </a:r>
            <a:r>
              <a:rPr lang="ko-KR" altLang="en-US" dirty="0"/>
              <a:t>賢者</a:t>
            </a:r>
            <a:r>
              <a:rPr lang="ko-KR" altLang="en-US" sz="2600" dirty="0"/>
              <a:t>로 불렸던 존재들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847528" y="692696"/>
            <a:ext cx="8270576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0936" lvl="2" fontAlgn="base">
              <a:lnSpc>
                <a:spcPct val="160000"/>
              </a:lnSpc>
              <a:spcBef>
                <a:spcPts val="350"/>
              </a:spcBef>
              <a:buClr>
                <a:srgbClr val="EA157A"/>
              </a:buClr>
              <a:buSzPct val="100000"/>
            </a:pPr>
            <a:r>
              <a:rPr lang="en-US" altLang="ko-KR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"</a:t>
            </a:r>
            <a:r>
              <a:rPr lang="ko-KR" altLang="en-US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언제나 죽림 아래 모여 거칠 것 없이 술을 마셔</a:t>
            </a:r>
            <a:r>
              <a:rPr lang="en-US" altLang="ko-KR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죽림 </a:t>
            </a:r>
            <a:r>
              <a:rPr lang="en-US" altLang="ko-KR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7</a:t>
            </a:r>
            <a:r>
              <a:rPr lang="ko-KR" altLang="en-US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현이라고 불렀다</a:t>
            </a:r>
            <a:r>
              <a:rPr lang="en-US" altLang="ko-KR" sz="28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" </a:t>
            </a:r>
          </a:p>
          <a:p>
            <a:pPr marL="630936" lvl="2" fontAlgn="base">
              <a:spcBef>
                <a:spcPts val="350"/>
              </a:spcBef>
              <a:buClr>
                <a:srgbClr val="EA157A"/>
              </a:buClr>
              <a:buSzPct val="100000"/>
            </a:pPr>
            <a:r>
              <a:rPr lang="en-US" altLang="ko-KR" sz="3200" dirty="0">
                <a:solidFill>
                  <a:prstClr val="black"/>
                </a:solidFill>
                <a:latin typeface="HY궁서" pitchFamily="18" charset="-127"/>
                <a:ea typeface="HY궁서" pitchFamily="18" charset="-127"/>
              </a:rPr>
              <a:t>					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유의경</a:t>
            </a:r>
            <a:r>
              <a:rPr lang="en-US" altLang="ko-KR" dirty="0">
                <a:solidFill>
                  <a:prstClr val="black"/>
                </a:solidFill>
              </a:rPr>
              <a:t>,《</a:t>
            </a:r>
            <a:r>
              <a:rPr lang="ko-KR" altLang="en-US" dirty="0" err="1">
                <a:solidFill>
                  <a:prstClr val="black"/>
                </a:solidFill>
              </a:rPr>
              <a:t>세설신어</a:t>
            </a:r>
            <a:r>
              <a:rPr lang="en-US" altLang="ko-KR" dirty="0">
                <a:solidFill>
                  <a:prstClr val="black"/>
                </a:solidFill>
              </a:rPr>
              <a:t>》</a:t>
            </a:r>
            <a:r>
              <a:rPr lang="ko-KR" altLang="en-US" dirty="0">
                <a:solidFill>
                  <a:prstClr val="black"/>
                </a:solidFill>
              </a:rPr>
              <a:t>中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896200" y="5157192"/>
            <a:ext cx="1872208" cy="108012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왜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5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84"/>
    </mc:Choice>
    <mc:Fallback xmlns="">
      <p:transition spd="slow" advTm="27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위진 사대부들은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자연주의를 표방하며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>
              <a:buNone/>
            </a:pP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  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형식이나 예속에 구속됨이 없이 멋대로 행동하는 </a:t>
            </a:r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pPr marL="109728" indent="0">
              <a:buNone/>
            </a:pP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   </a:t>
            </a:r>
            <a:r>
              <a:rPr lang="en-US" altLang="ko-KR" sz="24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400" dirty="0">
                <a:latin typeface="양재깨비체B" pitchFamily="18" charset="-127"/>
                <a:ea typeface="양재깨비체B" pitchFamily="18" charset="-127"/>
              </a:rPr>
              <a:t>자유방임적인 행위를 일삼았다 </a:t>
            </a:r>
            <a:r>
              <a:rPr lang="en-US" altLang="ko-KR" sz="2400" dirty="0"/>
              <a:t>(</a:t>
            </a:r>
            <a:r>
              <a:rPr lang="ko-KR" altLang="en-US" sz="2000" dirty="0"/>
              <a:t>임탄</a:t>
            </a:r>
            <a:r>
              <a:rPr lang="ko-KR" altLang="en-US" sz="1600" dirty="0"/>
              <a:t>任誕</a:t>
            </a:r>
            <a:r>
              <a:rPr lang="ko-KR" altLang="en-US" sz="2000" dirty="0"/>
              <a:t>풍조</a:t>
            </a:r>
            <a:r>
              <a:rPr lang="en-US" altLang="ko-KR" sz="2400" dirty="0"/>
              <a:t>) </a:t>
            </a:r>
          </a:p>
          <a:p>
            <a:endParaRPr lang="en-US" altLang="ko-KR" sz="2400" dirty="0"/>
          </a:p>
          <a:p>
            <a:pPr lvl="2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음주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약물복용 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단약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400" dirty="0" err="1">
                <a:latin typeface="양재벨라체M" pitchFamily="18" charset="-127"/>
                <a:ea typeface="양재벨라체M" pitchFamily="18" charset="-127"/>
              </a:rPr>
              <a:t>한식산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2"/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축첩</a:t>
            </a:r>
          </a:p>
          <a:p>
            <a:endParaRPr lang="en-US" altLang="ko-KR" sz="2400" dirty="0"/>
          </a:p>
          <a:p>
            <a:endParaRPr lang="en-US" altLang="ko-KR" sz="2400" dirty="0">
              <a:latin typeface="양재깨비체B" pitchFamily="18" charset="-127"/>
              <a:ea typeface="양재깨비체B" pitchFamily="18" charset="-127"/>
            </a:endParaRPr>
          </a:p>
          <a:p>
            <a:endParaRPr lang="ko-KR" altLang="en-US" sz="2400" dirty="0"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위진시대</a:t>
            </a:r>
            <a:r>
              <a:rPr lang="ko-KR" altLang="en-US" dirty="0"/>
              <a:t> 사대부들의 풍조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43872" y="4509121"/>
            <a:ext cx="4824536" cy="5487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단사 수은 </a:t>
            </a:r>
            <a:r>
              <a:rPr lang="ko-KR" altLang="en-US" sz="2000" dirty="0" err="1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웅황</a:t>
            </a:r>
            <a:r>
              <a:rPr lang="ko-KR" altLang="en-US" sz="20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백반 유황 자석</a:t>
            </a:r>
            <a:r>
              <a:rPr lang="en-US" altLang="ko-KR" sz="20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,,</a:t>
            </a:r>
            <a:r>
              <a:rPr lang="ko-KR" altLang="en-US" sz="20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 등</a:t>
            </a:r>
          </a:p>
        </p:txBody>
      </p:sp>
    </p:spTree>
    <p:extLst>
      <p:ext uri="{BB962C8B-B14F-4D97-AF65-F5344CB8AC3E}">
        <p14:creationId xmlns:p14="http://schemas.microsoft.com/office/powerpoint/2010/main" val="146408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916"/>
    </mc:Choice>
    <mc:Fallback xmlns="">
      <p:transition spd="slow" advTm="473916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사대부들은 손에는 사슴 꼬리로 된 총채를 들고 입으로는 삼현을 중얼거리면서 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과거의 비분강개하고 격앙되던 고양된 정신은 없어지고 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algn="just">
              <a:buNone/>
            </a:pP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심원 미묘하고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방임적이며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활달하고 퇴폐적인 정신이 남아있었다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 algn="just"/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딱딱한 예의에 얽매이는 사람은 썩은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유학자요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pPr marL="109728" indent="0" algn="just">
              <a:buNone/>
            </a:pP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함부로 마시며 벗고서 주정을 부리면 그가 바로 명사였으며</a:t>
            </a:r>
            <a:endParaRPr lang="en-US" altLang="ko-KR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09728" indent="0" algn="just">
              <a:buNone/>
            </a:pP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풍월을 읊지 못하면 곧 소탈하지 못한 사람이었다</a:t>
            </a:r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endParaRPr lang="ko-KR" altLang="en-US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위진 사풍 이후</a:t>
            </a:r>
            <a:r>
              <a:rPr lang="en-US" altLang="ko-KR" dirty="0"/>
              <a:t>,,,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9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20"/>
    </mc:Choice>
    <mc:Fallback xmlns="">
      <p:transition spd="slow" advTm="14292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정치제도적 배경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구품관인법과 귀족문화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사마의의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쿠데타</a:t>
            </a: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(249)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와 </a:t>
            </a:r>
            <a:r>
              <a:rPr lang="ko-KR" altLang="en-US" sz="2200" dirty="0" err="1">
                <a:latin typeface="양재깨비체B" pitchFamily="18" charset="-127"/>
                <a:ea typeface="양재깨비체B" pitchFamily="18" charset="-127"/>
              </a:rPr>
              <a:t>사마씨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 권력에 대한 부정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dirty="0"/>
              <a:t>사상적 배경</a:t>
            </a:r>
            <a:endParaRPr lang="en-US" altLang="ko-KR" sz="2400" dirty="0"/>
          </a:p>
          <a:p>
            <a:pPr lvl="2"/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노장사상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신선사상</a:t>
            </a:r>
            <a:endParaRPr lang="en-US" altLang="ko-KR" sz="2200" dirty="0">
              <a:latin typeface="양재깨비체B" pitchFamily="18" charset="-127"/>
              <a:ea typeface="양재깨비체B" pitchFamily="18" charset="-127"/>
            </a:endParaRPr>
          </a:p>
          <a:p>
            <a:pPr marL="630936" lvl="2" indent="0">
              <a:buNone/>
            </a:pPr>
            <a:r>
              <a:rPr lang="en-US" altLang="ko-KR" sz="2200" dirty="0"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⇒ 현학玄學</a:t>
            </a:r>
            <a:r>
              <a:rPr lang="ko-KR" altLang="en-US" sz="2200" b="1" dirty="0"/>
              <a:t> </a:t>
            </a:r>
            <a:r>
              <a:rPr lang="ko-KR" altLang="en-US" sz="2200" dirty="0">
                <a:latin typeface="양재깨비체B" pitchFamily="18" charset="-127"/>
                <a:ea typeface="양재깨비체B" pitchFamily="18" charset="-127"/>
              </a:rPr>
              <a:t>청담淸談</a:t>
            </a:r>
          </a:p>
          <a:p>
            <a:pPr marL="630936" lvl="2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위진사풍의</a:t>
            </a:r>
            <a:r>
              <a:rPr lang="ko-KR" altLang="en-US" dirty="0"/>
              <a:t> 배경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2351584" y="2852936"/>
            <a:ext cx="7920880" cy="115212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 fontAlgn="base">
              <a:buClr>
                <a:srgbClr val="7FD13B"/>
              </a:buClr>
            </a:pPr>
            <a:r>
              <a:rPr lang="ko-KR" altLang="en-US" sz="18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구품관인법이</a:t>
            </a:r>
            <a:r>
              <a:rPr lang="ko-KR" altLang="en-US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천하 명사를 관리로 임용하는 것이고</a:t>
            </a:r>
            <a:r>
              <a:rPr lang="en-US" altLang="ko-KR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명사는 부와 </a:t>
            </a:r>
            <a:r>
              <a:rPr lang="ko-KR" altLang="en-US" sz="180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명예ㆍ권력에</a:t>
            </a:r>
            <a:r>
              <a:rPr lang="ko-KR" altLang="en-US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대한 방임적 자세를 높이 여기는 사회적 분위기 속에서 추앙된 것이다</a:t>
            </a:r>
            <a:r>
              <a:rPr lang="en-US" altLang="ko-KR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algn="just" fontAlgn="base">
              <a:buClr>
                <a:srgbClr val="7FD13B"/>
              </a:buClr>
            </a:pPr>
            <a:r>
              <a:rPr lang="ko-KR" altLang="en-US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 명사로 관직을 얻었던 그들은 이후로도 이러한 정치 방임적 태도를 고수하는 것이 고상한 것으로 여기며 청담을 즐겼던 것이다</a:t>
            </a:r>
            <a:r>
              <a:rPr lang="en-US" altLang="ko-KR" sz="18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72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구품관인법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975474" y="1192282"/>
            <a:ext cx="7936950" cy="49730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just" fontAlgn="base"/>
            <a:r>
              <a:rPr lang="ko-KR" altLang="en-US" sz="2000" dirty="0" err="1"/>
              <a:t>위나라</a:t>
            </a:r>
            <a:r>
              <a:rPr lang="ko-KR" altLang="en-US" sz="2000" dirty="0"/>
              <a:t> 상서</a:t>
            </a:r>
            <a:r>
              <a:rPr lang="ko-KR" altLang="en-US" sz="1800" dirty="0"/>
              <a:t>尙書</a:t>
            </a:r>
            <a:r>
              <a:rPr lang="ko-KR" altLang="en-US" sz="2000" dirty="0"/>
              <a:t> 진군이 건의한 관리선발제도</a:t>
            </a:r>
            <a:endParaRPr lang="en-US" altLang="ko-KR" sz="2000" dirty="0"/>
          </a:p>
          <a:p>
            <a:pPr algn="just" fontAlgn="base"/>
            <a:endParaRPr lang="en-US" altLang="ko-KR" sz="2000" dirty="0"/>
          </a:p>
          <a:p>
            <a:pPr algn="just" fontAlgn="base"/>
            <a:r>
              <a:rPr lang="ko-KR" altLang="en-US" sz="2000" dirty="0"/>
              <a:t>목적</a:t>
            </a:r>
            <a:r>
              <a:rPr lang="en-US" altLang="ko-KR" sz="2000" dirty="0"/>
              <a:t>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후한대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문란했던 관직등용을 바로잡고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marL="109728" indent="0" algn="just" fontAlgn="base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  	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향촌의 명사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名士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를 관료로 선발하려는 의도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algn="just" fontAlgn="base"/>
            <a:endParaRPr lang="en-US" altLang="ko-KR" sz="2000" dirty="0">
              <a:ea typeface="양재벨라체M" pitchFamily="18" charset="-127"/>
            </a:endParaRPr>
          </a:p>
          <a:p>
            <a:pPr algn="just" fontAlgn="base"/>
            <a:r>
              <a:rPr lang="ko-KR" altLang="en-US" sz="2000" dirty="0"/>
              <a:t>방법   </a:t>
            </a:r>
            <a:r>
              <a:rPr lang="en-US" altLang="ko-KR" sz="2000" dirty="0"/>
              <a:t>	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중앙에서 군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郡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에 중정관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中正官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을 파견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 algn="just" fontAlgn="base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        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향론에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근거하여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향품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(9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 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수여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 algn="just" fontAlgn="base">
              <a:buNone/>
            </a:pP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관품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향품보다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4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품을 내려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수여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2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888"/>
    </mc:Choice>
    <mc:Fallback xmlns="">
      <p:transition spd="slow" advTm="811888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구품관인법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35006" y="1390389"/>
            <a:ext cx="7926606" cy="35283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09728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400" dirty="0">
                <a:solidFill>
                  <a:prstClr val="black"/>
                </a:solidFill>
              </a:rPr>
              <a:t>실시결과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109728">
              <a:spcBef>
                <a:spcPts val="400"/>
              </a:spcBef>
              <a:buClr>
                <a:srgbClr val="7FD13B"/>
              </a:buClr>
              <a:buSzPct val="68000"/>
            </a:pP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109728">
              <a:lnSpc>
                <a:spcPct val="150000"/>
              </a:lnSpc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중정의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인물품정이 개인의 능력보다 문벌 배경을 중시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566928" lvl="1">
              <a:lnSpc>
                <a:spcPct val="150000"/>
              </a:lnSpc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사회적인 문벌의 고하가 그대로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관품에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반영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566928" lvl="1">
              <a:lnSpc>
                <a:spcPct val="150000"/>
              </a:lnSpc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결국 기득권이 고정된 문벌귀족 형성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566928" lvl="1">
              <a:lnSpc>
                <a:spcPct val="150000"/>
              </a:lnSpc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왕조는 그저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향품의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 승인기관</a:t>
            </a:r>
            <a:r>
              <a:rPr lang="ko-KR" altLang="en-US" sz="2000" b="1" dirty="0">
                <a:solidFill>
                  <a:prstClr val="black"/>
                </a:solidFill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</a:rPr>
              <a:t>	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330480" y="4522120"/>
            <a:ext cx="2880320" cy="7373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09728" algn="ctr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800" b="1" dirty="0">
                <a:solidFill>
                  <a:prstClr val="black"/>
                </a:solidFill>
              </a:rPr>
              <a:t>호족의 귀족화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135006" y="5185323"/>
            <a:ext cx="7942710" cy="11838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fontAlgn="base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000" b="1" i="1" dirty="0">
                <a:solidFill>
                  <a:prstClr val="black"/>
                </a:solidFill>
                <a:latin typeface="HY강M" pitchFamily="18" charset="-127"/>
                <a:ea typeface="HY강M" pitchFamily="18" charset="-127"/>
              </a:rPr>
              <a:t>정치적 특권세력으로 성장한 그들은 </a:t>
            </a:r>
            <a:endParaRPr lang="en-US" altLang="ko-KR" sz="2000" b="1" i="1" dirty="0">
              <a:solidFill>
                <a:prstClr val="black"/>
              </a:solidFill>
              <a:latin typeface="HY강M" pitchFamily="18" charset="-127"/>
              <a:ea typeface="HY강M" pitchFamily="18" charset="-127"/>
            </a:endParaRPr>
          </a:p>
          <a:p>
            <a:pPr marL="109728" fontAlgn="base">
              <a:spcBef>
                <a:spcPts val="400"/>
              </a:spcBef>
              <a:buClr>
                <a:srgbClr val="7FD13B"/>
              </a:buClr>
              <a:buSzPct val="68000"/>
            </a:pPr>
            <a:r>
              <a:rPr lang="ko-KR" altLang="en-US" sz="2000" b="1" i="1" dirty="0">
                <a:solidFill>
                  <a:prstClr val="black"/>
                </a:solidFill>
                <a:latin typeface="HY강M" pitchFamily="18" charset="-127"/>
                <a:ea typeface="HY강M" pitchFamily="18" charset="-127"/>
              </a:rPr>
              <a:t>더 이상 유교적 도덕과 정치적 의무에 얽매이지 않았던 것이다</a:t>
            </a:r>
            <a:r>
              <a:rPr lang="en-US" altLang="ko-KR" sz="2000" b="1" i="1" dirty="0">
                <a:solidFill>
                  <a:prstClr val="black"/>
                </a:solidFill>
                <a:latin typeface="HY강M" pitchFamily="18" charset="-127"/>
                <a:ea typeface="HY강M" pitchFamily="18" charset="-127"/>
              </a:rPr>
              <a:t>.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3501009"/>
            <a:ext cx="8080412" cy="2115853"/>
          </a:xfrm>
        </p:spPr>
        <p:txBody>
          <a:bodyPr/>
          <a:lstStyle/>
          <a:p>
            <a:pPr marL="393192" lvl="1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1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888"/>
    </mc:Choice>
    <mc:Fallback xmlns="">
      <p:transition spd="slow" advTm="81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09800" y="1752602"/>
            <a:ext cx="7772400" cy="2756519"/>
          </a:xfrm>
        </p:spPr>
        <p:txBody>
          <a:bodyPr/>
          <a:lstStyle/>
          <a:p>
            <a:r>
              <a:rPr lang="ko-KR" altLang="en-US" dirty="0"/>
              <a:t>치세의</a:t>
            </a:r>
            <a:r>
              <a:rPr lang="en-US" altLang="ko-KR" dirty="0"/>
              <a:t> </a:t>
            </a:r>
            <a:r>
              <a:rPr lang="ko-KR" altLang="en-US" dirty="0"/>
              <a:t>명군</a:t>
            </a:r>
            <a:r>
              <a:rPr lang="en-US" altLang="ko-KR" dirty="0"/>
              <a:t>, </a:t>
            </a:r>
            <a:r>
              <a:rPr lang="ko-KR" altLang="en-US" dirty="0" err="1"/>
              <a:t>당태종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8"/>
    </mc:Choice>
    <mc:Fallback xmlns="">
      <p:transition spd="slow" advTm="1964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2|6.3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60.9|155.2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9|34.1|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9|34.1|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2.5|2.4|2.9|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.9|43.8|222.3|58.7|45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5.9|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138.8|95.4|23|15.5|16.3|56.1|78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11.1|9|6.5|10.7|5.8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7|159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|29.1|3.5|0.9|1.5|1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4.5|51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11987</Words>
  <Application>Microsoft Office PowerPoint</Application>
  <PresentationFormat>와이드스크린</PresentationFormat>
  <Paragraphs>2146</Paragraphs>
  <Slides>209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209</vt:i4>
      </vt:variant>
    </vt:vector>
  </HeadingPairs>
  <TitlesOfParts>
    <vt:vector size="237" baseType="lpstr">
      <vt:lpstr>AcadEref</vt:lpstr>
      <vt:lpstr>HY강B</vt:lpstr>
      <vt:lpstr>HY강M</vt:lpstr>
      <vt:lpstr>HY견고딕</vt:lpstr>
      <vt:lpstr>HY견명조</vt:lpstr>
      <vt:lpstr>HY궁서</vt:lpstr>
      <vt:lpstr>HY궁서B</vt:lpstr>
      <vt:lpstr>HY동녘B</vt:lpstr>
      <vt:lpstr>HY수평선B</vt:lpstr>
      <vt:lpstr>HY얕은샘물M</vt:lpstr>
      <vt:lpstr>HY헤드라인M</vt:lpstr>
      <vt:lpstr>MD아트체</vt:lpstr>
      <vt:lpstr>굵은안상수체</vt:lpstr>
      <vt:lpstr>궁서</vt:lpstr>
      <vt:lpstr>맑은 고딕</vt:lpstr>
      <vt:lpstr>바탕</vt:lpstr>
      <vt:lpstr>양재깨비체B</vt:lpstr>
      <vt:lpstr>양재벨라체M</vt:lpstr>
      <vt:lpstr>휴먼매직체</vt:lpstr>
      <vt:lpstr>휴먼모음T</vt:lpstr>
      <vt:lpstr>휴먼옛체</vt:lpstr>
      <vt:lpstr>Arial</vt:lpstr>
      <vt:lpstr>Calibri</vt:lpstr>
      <vt:lpstr>Calibri Light</vt:lpstr>
      <vt:lpstr>Wingdings</vt:lpstr>
      <vt:lpstr>Wingdings 2</vt:lpstr>
      <vt:lpstr>Wingdings 3</vt:lpstr>
      <vt:lpstr>Office 테마</vt:lpstr>
      <vt:lpstr>周  文王과 周公</vt:lpstr>
      <vt:lpstr>1. 주 문왕 창(昌)</vt:lpstr>
      <vt:lpstr>PowerPoint 프레젠테이션</vt:lpstr>
      <vt:lpstr>PowerPoint 프레젠테이션</vt:lpstr>
      <vt:lpstr>유덕자 문왕, 천명을 받다!</vt:lpstr>
      <vt:lpstr>2. 무왕의 은 정벌</vt:lpstr>
      <vt:lpstr>천명사상(天命思想)과 혁명론</vt:lpstr>
      <vt:lpstr>은주혁명(革命)이란</vt:lpstr>
      <vt:lpstr>3. 주공周公 단旦</vt:lpstr>
      <vt:lpstr>봉건제의 완비</vt:lpstr>
      <vt:lpstr>주 봉건제의 특징</vt:lpstr>
      <vt:lpstr>주 봉건제의 특징</vt:lpstr>
      <vt:lpstr># 종법제</vt:lpstr>
      <vt:lpstr>3. 주공周公 단旦</vt:lpstr>
      <vt:lpstr>4. 주공은 성현인가 실각한 것인가</vt:lpstr>
      <vt:lpstr>PowerPoint 프레젠테이션</vt:lpstr>
      <vt:lpstr>인류의 스승 공자,        그리고 유교</vt:lpstr>
      <vt:lpstr>1-1. 공자 출현의 정치사회적 배경</vt:lpstr>
      <vt:lpstr>춘추시대란</vt:lpstr>
      <vt:lpstr>1-2. 공자孔子의 가계와 출생</vt:lpstr>
      <vt:lpstr>1-2. 공자의 생애와 활동</vt:lpstr>
      <vt:lpstr>2. 교육자 공자의 사상</vt:lpstr>
      <vt:lpstr>무엇을 배울 것인가</vt:lpstr>
      <vt:lpstr>2-1. 공자의 사상 – 인仁</vt:lpstr>
      <vt:lpstr>2-2. 공자의 사상 – 예禮</vt:lpstr>
      <vt:lpstr>보편타당성을 가진 예</vt:lpstr>
      <vt:lpstr>** 예교문화</vt:lpstr>
      <vt:lpstr>2-3. 군자(君子)</vt:lpstr>
      <vt:lpstr>소인(小人)</vt:lpstr>
      <vt:lpstr>2-4. 군자의 정치란</vt:lpstr>
      <vt:lpstr>군자의 도덕정치</vt:lpstr>
      <vt:lpstr>유가 경전 </vt:lpstr>
      <vt:lpstr>3. 제자백가 諸子百家</vt:lpstr>
      <vt:lpstr>결론…</vt:lpstr>
      <vt:lpstr>천하통일의 숨은 공로자, 상앙</vt:lpstr>
      <vt:lpstr>1. 상앙商鞅, 그는 누구인가</vt:lpstr>
      <vt:lpstr>PowerPoint 프레젠테이션</vt:lpstr>
      <vt:lpstr>전국시대 사회경제상</vt:lpstr>
      <vt:lpstr>PowerPoint 프레젠테이션</vt:lpstr>
      <vt:lpstr>1. 상앙, 그는 누구인가</vt:lpstr>
      <vt:lpstr>2. 상앙의 변법과 효과</vt:lpstr>
      <vt:lpstr>3. 상앙의 비참한 말로</vt:lpstr>
      <vt:lpstr>4. 상앙 변법에 대한 평가와 그 의의</vt:lpstr>
      <vt:lpstr>중국 최초의 통일군주, 진시황제</vt:lpstr>
      <vt:lpstr>목차</vt:lpstr>
      <vt:lpstr>1. 秦 始皇帝의 출생과 생애 </vt:lpstr>
      <vt:lpstr>진시황제의 천하 통일 배경</vt:lpstr>
      <vt:lpstr>2. 황제칭호 제정</vt:lpstr>
      <vt:lpstr>3. 진시황제의 통일정책(bc221-bc210)  </vt:lpstr>
      <vt:lpstr>4. 폭군! 진시황제 1) 대토목공사</vt:lpstr>
      <vt:lpstr>4. 폭군! 진시황제 2) 신선을 꿈꾸다</vt:lpstr>
      <vt:lpstr>4. 폭군! 진시황제 3) 분서갱유焚書坑儒</vt:lpstr>
      <vt:lpstr>5. 진시황제에 대한 평가!</vt:lpstr>
      <vt:lpstr>초한지의 주인공,     유방과 항우 </vt:lpstr>
      <vt:lpstr>1-1. 거병 (bc209)</vt:lpstr>
      <vt:lpstr>** 유방 (bc256-195)</vt:lpstr>
      <vt:lpstr>** 항우(bc233-202)</vt:lpstr>
      <vt:lpstr>1-2. 진의 멸망과 홍문의 연회(bc206)</vt:lpstr>
      <vt:lpstr>2-1. 서초패왕 항우의 분봉</vt:lpstr>
      <vt:lpstr>** 분봉의 결과</vt:lpstr>
      <vt:lpstr>2-2.  초한전</vt:lpstr>
      <vt:lpstr>3. 유방의 승리는 ‘천수天授’인가?</vt:lpstr>
      <vt:lpstr>유방과 공신들</vt:lpstr>
      <vt:lpstr>한신의 최후, 토사구팽兎死狗烹 </vt:lpstr>
      <vt:lpstr>** 사마천이 말하는 ‘천의天意’</vt:lpstr>
      <vt:lpstr>4. 초한전, 유방이 승리한 이유!</vt:lpstr>
      <vt:lpstr>** 한신의 항우 평가</vt:lpstr>
      <vt:lpstr>유방이 승리한 이유</vt:lpstr>
      <vt:lpstr>시대의 지식인 司馬遷과  사기 집필</vt:lpstr>
      <vt:lpstr>1. 사기史記</vt:lpstr>
      <vt:lpstr>구성과 체제</vt:lpstr>
      <vt:lpstr>태사공자서 太史公自序</vt:lpstr>
      <vt:lpstr>2. 사마천의 생애와 한무제</vt:lpstr>
      <vt:lpstr>한무제 (bc156, bc141~bc87, 54)</vt:lpstr>
      <vt:lpstr>3. 집필동기1 (太史公自書 中)</vt:lpstr>
      <vt:lpstr>아버지 사마담의 울분과 유언</vt:lpstr>
      <vt:lpstr>무제의 봉선과 父子가 인식한 위기</vt:lpstr>
      <vt:lpstr>집필동기2 (太史公自書 中)</vt:lpstr>
      <vt:lpstr>무엇이 위기인가</vt:lpstr>
      <vt:lpstr>사마씨 부자가 숭상한 가치는?</vt:lpstr>
      <vt:lpstr>사마씨 부자가 숭상한 가치는?</vt:lpstr>
      <vt:lpstr>PowerPoint 프레젠테이션</vt:lpstr>
      <vt:lpstr>사마씨 부자가 인식한 자유의 위기</vt:lpstr>
      <vt:lpstr>풍우란의 시대구분</vt:lpstr>
      <vt:lpstr>5. 이릉의 화와 사마천의 고뇌</vt:lpstr>
      <vt:lpstr>궁형이냐, 자결이냐</vt:lpstr>
      <vt:lpstr>6. 고통 극복과 체득된 가치</vt:lpstr>
      <vt:lpstr>수욕(受辱)과 명저(名著) 탄생</vt:lpstr>
      <vt:lpstr>天道에 대한 의문과 사기저술 </vt:lpstr>
      <vt:lpstr>신선을 꿈꾼 죽림칠현</vt:lpstr>
      <vt:lpstr>PowerPoint 프레젠테이션</vt:lpstr>
      <vt:lpstr>죽림칠현 竹林七賢</vt:lpstr>
      <vt:lpstr>PowerPoint 프레젠테이션</vt:lpstr>
      <vt:lpstr>위진시대 사대부들의 풍조</vt:lpstr>
      <vt:lpstr>위진 사풍 이후,,,</vt:lpstr>
      <vt:lpstr>위진사풍의 배경</vt:lpstr>
      <vt:lpstr>구품관인법</vt:lpstr>
      <vt:lpstr>구품관인법</vt:lpstr>
      <vt:lpstr>치세의 명군, 당태종</vt:lpstr>
      <vt:lpstr>당 태종 이세민李世民 (628 – 649년, 약 23년) </vt:lpstr>
      <vt:lpstr>1-1. 시대배경, 중국 재통일국가 수隋</vt:lpstr>
      <vt:lpstr>수 문제의 치세, 개황開皇의 치治</vt:lpstr>
      <vt:lpstr>수양제의 폭정 </vt:lpstr>
      <vt:lpstr>1-2. 출생배경-관롱집단 關隴集團</vt:lpstr>
      <vt:lpstr>2. 거병과 천하 통일</vt:lpstr>
      <vt:lpstr>진왕 이세민의 활약상</vt:lpstr>
      <vt:lpstr>그럼에도 성군?</vt:lpstr>
      <vt:lpstr>3. 정관의 치세</vt:lpstr>
      <vt:lpstr>4. 대외 정벌과 도호부</vt:lpstr>
      <vt:lpstr>도호부 설치</vt:lpstr>
      <vt:lpstr>도호부 체제</vt:lpstr>
      <vt:lpstr>진보적 민족 정책 </vt:lpstr>
      <vt:lpstr>악비,  더이상 중국민족의 영웅이 아니다?</vt:lpstr>
      <vt:lpstr>1. 시대배경</vt:lpstr>
      <vt:lpstr>1-1. 송의 문치주의</vt:lpstr>
      <vt:lpstr>1-2. 북송의 대외관계</vt:lpstr>
      <vt:lpstr>송대 사회경제 - 농업생산력의 증대</vt:lpstr>
      <vt:lpstr>청명상하도淸明上河圖</vt:lpstr>
      <vt:lpstr>1-3. 금의 출현과 북송의 멸망</vt:lpstr>
      <vt:lpstr>2. 왜 백만 군대로 6만을 막지 못한 걸까</vt:lpstr>
      <vt:lpstr>풍류황제 휘종(1100-1126)</vt:lpstr>
      <vt:lpstr>3. 악비의 출생과 활약</vt:lpstr>
      <vt:lpstr>대금 항전과 남송의 재건</vt:lpstr>
      <vt:lpstr>악비의 활약</vt:lpstr>
      <vt:lpstr>악비군의 위력은 ,,</vt:lpstr>
      <vt:lpstr>4. 남송의 대금정책</vt:lpstr>
      <vt:lpstr>올출의 밀서와 조정의 퇴각명령</vt:lpstr>
      <vt:lpstr>5. 악비의 죽음과 막수유莫須有</vt:lpstr>
      <vt:lpstr>6. 악비 사후의 역사적 평가</vt:lpstr>
      <vt:lpstr>현대 중국의 선택,  ‘악비는 더 이상 민족 영웅이 아니다!’</vt:lpstr>
      <vt:lpstr>악비의 민족영웅론에 대한 갈등</vt:lpstr>
      <vt:lpstr>‘ 다민족통일국가’와  ‘중화민족’의 모순</vt:lpstr>
      <vt:lpstr>몽골제국의 영웅, 징기스칸</vt:lpstr>
      <vt:lpstr>1. 몽골</vt:lpstr>
      <vt:lpstr>몽골 고원의 환경</vt:lpstr>
      <vt:lpstr>2. 징기스칸의 출생과 몽골통일</vt:lpstr>
      <vt:lpstr>징기스칸의 대외정벌</vt:lpstr>
      <vt:lpstr>PowerPoint 프레젠테이션</vt:lpstr>
      <vt:lpstr>3. 대외정벌과 지배에 성공한 이유</vt:lpstr>
      <vt:lpstr>3-1. 성공적인 통치기구의 재편</vt:lpstr>
      <vt:lpstr>3-2. 몽골의 군대와 전술</vt:lpstr>
      <vt:lpstr>3-3. 무자비한 전쟁과 너그러운 통치 </vt:lpstr>
      <vt:lpstr>3-4. 징기스칸의 지도력</vt:lpstr>
      <vt:lpstr>4. 징기스칸 사후 분봉과 대외정벌</vt:lpstr>
      <vt:lpstr>5. 팍스 타타리카와 동서대교류 </vt:lpstr>
      <vt:lpstr>동서교류의 시대</vt:lpstr>
      <vt:lpstr>마르코폴로(1254~1324)</vt:lpstr>
      <vt:lpstr>동방견문록</vt:lpstr>
      <vt:lpstr>대항해의 주역, 환관 정화</vt:lpstr>
      <vt:lpstr>정화의 대항해</vt:lpstr>
      <vt:lpstr>1. 대항해의 기획자 영락제(1402~1424)</vt:lpstr>
      <vt:lpstr>집권체제 강화</vt:lpstr>
      <vt:lpstr>세계제국의 꿈</vt:lpstr>
      <vt:lpstr>2-1. 정화鄭和의 일생</vt:lpstr>
      <vt:lpstr>2-2. 7차의 하서양下西洋</vt:lpstr>
      <vt:lpstr>2-3. 정화의 함선</vt:lpstr>
      <vt:lpstr>2-4. 항해기술</vt:lpstr>
      <vt:lpstr>3. 왜 환관 정화인가</vt:lpstr>
      <vt:lpstr>4. 항해의 이유와 목적</vt:lpstr>
      <vt:lpstr>보선, 취보선(取寶船)?</vt:lpstr>
      <vt:lpstr>정화의 직함과 승선 인원의 구성</vt:lpstr>
      <vt:lpstr>관직의 임무</vt:lpstr>
      <vt:lpstr>정화의 군사활동</vt:lpstr>
      <vt:lpstr>중국적 질서의 확대!</vt:lpstr>
      <vt:lpstr>5. 항해의 결과와 종식</vt:lpstr>
      <vt:lpstr>왜 중단되었을까?</vt:lpstr>
      <vt:lpstr>중국의 사회경제 발전</vt:lpstr>
      <vt:lpstr>명청대 해금정책과 결과</vt:lpstr>
      <vt:lpstr>임칙서와 아편전쟁</vt:lpstr>
      <vt:lpstr>1. 만주족의 흥기와 청 건국</vt:lpstr>
      <vt:lpstr>2. 강건성세康乾盛世- ①강희제</vt:lpstr>
      <vt:lpstr>2. 강건성세康乾盛世- ②옹정제</vt:lpstr>
      <vt:lpstr>2. 강건성세康乾盛世-③건륭제</vt:lpstr>
      <vt:lpstr>2. 강건성세康乾盛世-③건륭제</vt:lpstr>
      <vt:lpstr>3-1. 아편 전쟁 전 청의 정치사회 변화</vt:lpstr>
      <vt:lpstr>3-2. 아편전쟁 전 중영의 무역관계</vt:lpstr>
      <vt:lpstr>아편에 취한 청</vt:lpstr>
      <vt:lpstr>4. 임칙서林則徐(1785-1850)</vt:lpstr>
      <vt:lpstr>임칙서의 서양에 대한 태도</vt:lpstr>
      <vt:lpstr>5. 1차 아편전쟁의 발발과 추이</vt:lpstr>
      <vt:lpstr>1차 아편전쟁의 결과,  남경조약(1842년)</vt:lpstr>
      <vt:lpstr>6. 2차 아편전쟁(애로우호 사건, 1856)</vt:lpstr>
      <vt:lpstr>영불연합군의 북경점령과 북경조약</vt:lpstr>
      <vt:lpstr>아편전쟁의 역사적 성격</vt:lpstr>
      <vt:lpstr>7. 아편전쟁 이후,, 신해혁명(1911, 청의 멸망)</vt:lpstr>
      <vt:lpstr>        중국 혁명의 기로에 선  장개석 </vt:lpstr>
      <vt:lpstr>1. 장개석 (1887~1975, 89)</vt:lpstr>
      <vt:lpstr>2. 시대배경</vt:lpstr>
      <vt:lpstr>군벌의 시대</vt:lpstr>
      <vt:lpstr>군벌정치</vt:lpstr>
      <vt:lpstr>신문화운동과 5.4운동</vt:lpstr>
      <vt:lpstr>3. 중국에서 蔣의 정치 행보  </vt:lpstr>
      <vt:lpstr>1시기  : 1924~1927년 4.12정변까지</vt:lpstr>
      <vt:lpstr># 북벌전 전국적 반제반봉건 운동</vt:lpstr>
      <vt:lpstr># 1927. 4.12정변</vt:lpstr>
      <vt:lpstr>장개석의 조력자  송미령, 宋家皇朝</vt:lpstr>
      <vt:lpstr>2시기 : 남경 10년(1928~1937)</vt:lpstr>
      <vt:lpstr>2시기 : 남경 10년(1928~1937)</vt:lpstr>
      <vt:lpstr>2시기 : 남경 10년(1928~1937)</vt:lpstr>
      <vt:lpstr># 장개석의 훈정통치訓政</vt:lpstr>
      <vt:lpstr>2시기 : 남경 10년(1928~1937)</vt:lpstr>
      <vt:lpstr>2시기 : 남경 10년(1928~1937)</vt:lpstr>
      <vt:lpstr># 항일인가, 공산당 섬멸인가</vt:lpstr>
      <vt:lpstr>3시기 : 항일전 ~ 국공내전</vt:lpstr>
      <vt:lpstr>태평양전쟁(1941.12~1945.8)</vt:lpstr>
      <vt:lpstr>일본의 패망과 장개석의 대응</vt:lpstr>
      <vt:lpstr>국공내전(1946-1949)과 패배</vt:lpstr>
      <vt:lpstr>4. 대만 중화민국의 총통(~1975)</vt:lpstr>
      <vt:lpstr>성공적인 경제정책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  文王과 周公</dc:title>
  <dc:creator>재원 박</dc:creator>
  <cp:lastModifiedBy>재원 박</cp:lastModifiedBy>
  <cp:revision>1</cp:revision>
  <dcterms:created xsi:type="dcterms:W3CDTF">2021-01-13T23:51:02Z</dcterms:created>
  <dcterms:modified xsi:type="dcterms:W3CDTF">2021-01-13T23:55:53Z</dcterms:modified>
</cp:coreProperties>
</file>